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41"/>
  </p:notesMasterIdLst>
  <p:sldIdLst>
    <p:sldId id="369" r:id="rId2"/>
    <p:sldId id="560" r:id="rId3"/>
    <p:sldId id="583" r:id="rId4"/>
    <p:sldId id="582" r:id="rId5"/>
    <p:sldId id="577" r:id="rId6"/>
    <p:sldId id="578" r:id="rId7"/>
    <p:sldId id="579" r:id="rId8"/>
    <p:sldId id="568" r:id="rId9"/>
    <p:sldId id="569" r:id="rId10"/>
    <p:sldId id="581" r:id="rId11"/>
    <p:sldId id="575" r:id="rId12"/>
    <p:sldId id="584" r:id="rId13"/>
    <p:sldId id="585" r:id="rId14"/>
    <p:sldId id="586" r:id="rId15"/>
    <p:sldId id="564" r:id="rId16"/>
    <p:sldId id="565" r:id="rId17"/>
    <p:sldId id="566" r:id="rId18"/>
    <p:sldId id="574" r:id="rId19"/>
    <p:sldId id="571" r:id="rId20"/>
    <p:sldId id="587" r:id="rId21"/>
    <p:sldId id="588" r:id="rId22"/>
    <p:sldId id="273" r:id="rId23"/>
    <p:sldId id="297" r:id="rId24"/>
    <p:sldId id="589" r:id="rId25"/>
    <p:sldId id="263" r:id="rId26"/>
    <p:sldId id="590" r:id="rId27"/>
    <p:sldId id="264" r:id="rId28"/>
    <p:sldId id="591" r:id="rId29"/>
    <p:sldId id="294" r:id="rId30"/>
    <p:sldId id="258" r:id="rId31"/>
    <p:sldId id="595" r:id="rId32"/>
    <p:sldId id="257" r:id="rId33"/>
    <p:sldId id="259" r:id="rId34"/>
    <p:sldId id="260" r:id="rId35"/>
    <p:sldId id="592" r:id="rId36"/>
    <p:sldId id="593" r:id="rId37"/>
    <p:sldId id="265" r:id="rId38"/>
    <p:sldId id="267" r:id="rId39"/>
    <p:sldId id="594" r:id="rId4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SO 021" initials="N0" lastIdx="2" clrIdx="0">
    <p:extLst>
      <p:ext uri="{19B8F6BF-5375-455C-9EA6-DF929625EA0E}">
        <p15:presenceInfo xmlns:p15="http://schemas.microsoft.com/office/powerpoint/2012/main" userId="S::NHSO_021@nhso.go.th::86eb8000-f5be-49de-9602-581f86f3cc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FF66FF"/>
    <a:srgbClr val="3333CC"/>
    <a:srgbClr val="3333FF"/>
    <a:srgbClr val="8FE2FF"/>
    <a:srgbClr val="CCFFFF"/>
    <a:srgbClr val="FFFFCC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81710" autoAdjust="0"/>
  </p:normalViewPr>
  <p:slideViewPr>
    <p:cSldViewPr>
      <p:cViewPr varScale="1">
        <p:scale>
          <a:sx n="55" d="100"/>
          <a:sy n="55" d="100"/>
        </p:scale>
        <p:origin x="116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9E05F-994F-4624-8995-1FBD05A146B8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0393FA8D-CCD1-414B-946D-B902EF2677F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ตรวจสอบความถูกต้องของข้อมูลการเบิกจ่ายพร้อมสรุปค่าใช้จ่าย</a:t>
          </a:r>
        </a:p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แจ้งให้กองทุนของผู้มีสิทธิทราบ</a:t>
          </a:r>
          <a:r>
            <a:rPr lang="th-TH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ภายใน</a:t>
          </a:r>
          <a:r>
            <a: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30 </a:t>
          </a:r>
          <a:r>
            <a:rPr lang="th-TH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วัน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นับตั้งแต่เวลาที่ได้รับเอกสาร ครบถ้วนแล้ว</a:t>
          </a:r>
        </a:p>
      </dgm:t>
    </dgm:pt>
    <dgm:pt modelId="{AEC2D535-5A6D-4840-BAAF-07E67CC66A50}" type="parTrans" cxnId="{4E255D63-10A1-47C8-8654-EB52CC09A5A1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310D0C-39A7-4FDB-BBA3-1AFDD3A9240E}" type="sibTrans" cxnId="{4E255D63-10A1-47C8-8654-EB52CC09A5A1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3EAFF7-BAB3-46CB-B853-1E6796BF9165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 anchor="t"/>
        <a:lstStyle/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สร้างความเข้าใจแก่</a:t>
          </a:r>
          <a:r>
            <a:rPr lang="th-TH" sz="2000" b="1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ประชาชน </a:t>
          </a:r>
          <a:endParaRPr lang="th-TH" sz="2000" b="1" dirty="0">
            <a:solidFill>
              <a:srgbClr val="FF000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ทบทวนปรับปรุงบัญชีและอัตราค่าใช้จ่าย เสนอต่อรัฐมนตรีว่าการกระทรวงสาธารณสุข</a:t>
          </a:r>
        </a:p>
      </dgm:t>
    </dgm:pt>
    <dgm:pt modelId="{1FA4A3F7-0662-455D-B8A7-F286D1D740F3}" type="parTrans" cxnId="{15BE0C0B-0C5D-4E32-882F-A9915F10CEC8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BBE207-78BB-4615-9F7F-AA4AA43353FC}" type="sibTrans" cxnId="{15BE0C0B-0C5D-4E32-882F-A9915F10CEC8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C05597-B48A-48B3-91E6-DFE89F89EB3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FFCC"/>
        </a:solidFill>
      </dgm:spPr>
      <dgm:t>
        <a:bodyPr anchor="t"/>
        <a:lstStyle/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แก้ไขระเบียบให้รองรับการจ่ายเงินชดเชยและจ่ายค่าใช้จ่ายในอัตราค่าใช้จ่ายแนบท้ายหลักเกณฑ์ </a:t>
          </a:r>
        </a:p>
        <a:p>
          <a:pPr algn="l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จ่ายเงินให้แก่สถานพยาบาล</a:t>
          </a:r>
          <a:r>
            <a:rPr lang="th-TH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ภายใน</a:t>
          </a:r>
          <a:r>
            <a: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15 </a:t>
          </a:r>
          <a:r>
            <a:rPr lang="th-TH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วัน</a:t>
          </a:r>
        </a:p>
      </dgm:t>
    </dgm:pt>
    <dgm:pt modelId="{C0B178F2-752E-45A4-8CF6-512F54AC4D32}" type="sibTrans" cxnId="{427FD578-E90E-4E9A-99D3-E10C2515C3A7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D91117-2CA2-4AA6-ACEC-5E70830153E2}" type="parTrans" cxnId="{427FD578-E90E-4E9A-99D3-E10C2515C3A7}">
      <dgm:prSet/>
      <dgm:spPr/>
      <dgm:t>
        <a:bodyPr/>
        <a:lstStyle/>
        <a:p>
          <a:endParaRPr lang="th-TH" sz="6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F5B0A9-9CE4-49F0-89F6-EA6837538683}">
      <dgm:prSet phldrT="[Text]" custT="1"/>
      <dgm:spPr>
        <a:solidFill>
          <a:srgbClr val="0070C0"/>
        </a:solidFill>
      </dgm:spPr>
      <dgm:t>
        <a:bodyPr anchor="t"/>
        <a:lstStyle/>
        <a:p>
          <a:pPr algn="l"/>
          <a:r>
            <a: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ให้การรักษาพยาบาล</a:t>
          </a:r>
          <a:r>
            <a:rPr lang="th-TH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ผู้ป่วยฉุกเฉิน</a:t>
          </a:r>
          <a:r>
            <a:rPr lang="en-US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Covid-19 </a:t>
          </a:r>
          <a:r>
            <a: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เพื่อให้พ้นจากอันตราย โดยไม่มีเงื่อนไขในการเรียกเก็บและแจ้งต่อกองทุนของผู้มีสิทธิ </a:t>
          </a:r>
          <a:r>
            <a:rPr lang="th-TH" sz="20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โดยไม่มีเรียกเก็บจากผู้มีสิทธิ</a:t>
          </a:r>
        </a:p>
      </dgm:t>
    </dgm:pt>
    <dgm:pt modelId="{4EBFDEA2-0602-4191-AEA0-72A27B182820}" type="sibTrans" cxnId="{895425C7-F14C-42B3-A274-3C930DA4B0CD}">
      <dgm:prSet/>
      <dgm:spPr/>
      <dgm:t>
        <a:bodyPr/>
        <a:lstStyle/>
        <a:p>
          <a:endParaRPr lang="th-TH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7BA4BF-404F-4413-91D7-AA9D6F3E2E4E}" type="parTrans" cxnId="{895425C7-F14C-42B3-A274-3C930DA4B0CD}">
      <dgm:prSet/>
      <dgm:spPr/>
      <dgm:t>
        <a:bodyPr/>
        <a:lstStyle/>
        <a:p>
          <a:endParaRPr lang="th-TH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11D690-AAC5-45B9-B0A0-5090E046153D}" type="pres">
      <dgm:prSet presAssocID="{9199E05F-994F-4624-8995-1FBD05A146B8}" presName="Name0" presStyleCnt="0">
        <dgm:presLayoutVars>
          <dgm:dir/>
          <dgm:resizeHandles val="exact"/>
        </dgm:presLayoutVars>
      </dgm:prSet>
      <dgm:spPr/>
    </dgm:pt>
    <dgm:pt modelId="{AE707A4D-7540-4218-8D65-156258DDD073}" type="pres">
      <dgm:prSet presAssocID="{9199E05F-994F-4624-8995-1FBD05A146B8}" presName="fgShape" presStyleLbl="fgShp" presStyleIdx="0" presStyleCnt="1" custLinFactNeighborX="-1" custLinFactNeighborY="6992"/>
      <dgm:spPr>
        <a:noFill/>
        <a:ln>
          <a:noFill/>
        </a:ln>
      </dgm:spPr>
    </dgm:pt>
    <dgm:pt modelId="{599B5898-8763-4D52-A54C-1ED398004257}" type="pres">
      <dgm:prSet presAssocID="{9199E05F-994F-4624-8995-1FBD05A146B8}" presName="linComp" presStyleCnt="0"/>
      <dgm:spPr/>
    </dgm:pt>
    <dgm:pt modelId="{1059865D-7F77-4067-899F-FC2EF8A36297}" type="pres">
      <dgm:prSet presAssocID="{E6F5B0A9-9CE4-49F0-89F6-EA6837538683}" presName="compNode" presStyleCnt="0"/>
      <dgm:spPr/>
    </dgm:pt>
    <dgm:pt modelId="{15E26288-D2E4-43E7-80C6-01F6E6D3ABFF}" type="pres">
      <dgm:prSet presAssocID="{E6F5B0A9-9CE4-49F0-89F6-EA6837538683}" presName="bkgdShape" presStyleLbl="node1" presStyleIdx="0" presStyleCnt="4" custLinFactNeighborX="1663" custLinFactNeighborY="-698"/>
      <dgm:spPr/>
    </dgm:pt>
    <dgm:pt modelId="{FF4B56F9-AA0E-4440-9298-12A0E878CD84}" type="pres">
      <dgm:prSet presAssocID="{E6F5B0A9-9CE4-49F0-89F6-EA6837538683}" presName="nodeTx" presStyleLbl="node1" presStyleIdx="0" presStyleCnt="4">
        <dgm:presLayoutVars>
          <dgm:bulletEnabled val="1"/>
        </dgm:presLayoutVars>
      </dgm:prSet>
      <dgm:spPr/>
    </dgm:pt>
    <dgm:pt modelId="{637A9BE0-E260-4215-B47F-8D7808F09B12}" type="pres">
      <dgm:prSet presAssocID="{E6F5B0A9-9CE4-49F0-89F6-EA6837538683}" presName="invisiNode" presStyleLbl="node1" presStyleIdx="0" presStyleCnt="4"/>
      <dgm:spPr/>
    </dgm:pt>
    <dgm:pt modelId="{08EF6C00-CD5F-43FC-BA25-55FEC511AB63}" type="pres">
      <dgm:prSet presAssocID="{E6F5B0A9-9CE4-49F0-89F6-EA6837538683}" presName="imagNode" presStyleLbl="fgImgPlace1" presStyleIdx="0" presStyleCnt="4" custScaleY="89189" custLinFactNeighborX="582" custLinFactNeighborY="-101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81A64F-1828-49FD-ABAB-A9BDFA7DBCD8}" type="pres">
      <dgm:prSet presAssocID="{4EBFDEA2-0602-4191-AEA0-72A27B182820}" presName="sibTrans" presStyleLbl="sibTrans2D1" presStyleIdx="0" presStyleCnt="0"/>
      <dgm:spPr/>
    </dgm:pt>
    <dgm:pt modelId="{79272702-C610-48C9-98D9-EF0D3DB3BC87}" type="pres">
      <dgm:prSet presAssocID="{313EAFF7-BAB3-46CB-B853-1E6796BF9165}" presName="compNode" presStyleCnt="0"/>
      <dgm:spPr/>
    </dgm:pt>
    <dgm:pt modelId="{926EA956-E43F-46E5-A9FA-5561E208BC71}" type="pres">
      <dgm:prSet presAssocID="{313EAFF7-BAB3-46CB-B853-1E6796BF9165}" presName="bkgdShape" presStyleLbl="node1" presStyleIdx="1" presStyleCnt="4" custScaleX="102064" custLinFactNeighborX="2632" custLinFactNeighborY="908"/>
      <dgm:spPr/>
    </dgm:pt>
    <dgm:pt modelId="{B3E8534E-5FA9-41F1-AA4E-5048BD96E514}" type="pres">
      <dgm:prSet presAssocID="{313EAFF7-BAB3-46CB-B853-1E6796BF9165}" presName="nodeTx" presStyleLbl="node1" presStyleIdx="1" presStyleCnt="4">
        <dgm:presLayoutVars>
          <dgm:bulletEnabled val="1"/>
        </dgm:presLayoutVars>
      </dgm:prSet>
      <dgm:spPr/>
    </dgm:pt>
    <dgm:pt modelId="{18AE9D3A-8803-4DDE-9A89-EC7A7A79111E}" type="pres">
      <dgm:prSet presAssocID="{313EAFF7-BAB3-46CB-B853-1E6796BF9165}" presName="invisiNode" presStyleLbl="node1" presStyleIdx="1" presStyleCnt="4"/>
      <dgm:spPr/>
    </dgm:pt>
    <dgm:pt modelId="{B97DD17D-F939-442C-B9FF-2D15FD13064D}" type="pres">
      <dgm:prSet presAssocID="{313EAFF7-BAB3-46CB-B853-1E6796BF9165}" presName="imagNode" presStyleLbl="fgImgPlace1" presStyleIdx="1" presStyleCnt="4" custScaleY="97147" custLinFactNeighborX="388" custLinFactNeighborY="-177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1B174E-B9F7-4AAB-9FDA-6C7D8663CBD2}" type="pres">
      <dgm:prSet presAssocID="{BABBE207-78BB-4615-9F7F-AA4AA43353FC}" presName="sibTrans" presStyleLbl="sibTrans2D1" presStyleIdx="0" presStyleCnt="0"/>
      <dgm:spPr/>
    </dgm:pt>
    <dgm:pt modelId="{81C87988-0851-4DEB-BFF2-79329927D894}" type="pres">
      <dgm:prSet presAssocID="{0393FA8D-CCD1-414B-946D-B902EF2677F7}" presName="compNode" presStyleCnt="0"/>
      <dgm:spPr/>
    </dgm:pt>
    <dgm:pt modelId="{57F53A40-103E-42FF-8CCC-D644B06B2211}" type="pres">
      <dgm:prSet presAssocID="{0393FA8D-CCD1-414B-946D-B902EF2677F7}" presName="bkgdShape" presStyleLbl="node1" presStyleIdx="2" presStyleCnt="4" custScaleX="104328"/>
      <dgm:spPr/>
    </dgm:pt>
    <dgm:pt modelId="{FCEBCEFA-5238-4514-96AE-EB5A95EEC3E7}" type="pres">
      <dgm:prSet presAssocID="{0393FA8D-CCD1-414B-946D-B902EF2677F7}" presName="nodeTx" presStyleLbl="node1" presStyleIdx="2" presStyleCnt="4">
        <dgm:presLayoutVars>
          <dgm:bulletEnabled val="1"/>
        </dgm:presLayoutVars>
      </dgm:prSet>
      <dgm:spPr/>
    </dgm:pt>
    <dgm:pt modelId="{C01F7CF2-3732-4C1A-867D-F9AB4FD8A00C}" type="pres">
      <dgm:prSet presAssocID="{0393FA8D-CCD1-414B-946D-B902EF2677F7}" presName="invisiNode" presStyleLbl="node1" presStyleIdx="2" presStyleCnt="4"/>
      <dgm:spPr/>
    </dgm:pt>
    <dgm:pt modelId="{B21BAC95-8476-4D2D-84D6-EC7D303C5533}" type="pres">
      <dgm:prSet presAssocID="{0393FA8D-CCD1-414B-946D-B902EF2677F7}" presName="imagNode" presStyleLbl="fgImgPlace1" presStyleIdx="2" presStyleCnt="4" custScaleY="76285" custLinFactNeighborX="388" custLinFactNeighborY="-1726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DA3CAD8-FF70-47B4-B916-1A27CAEC0669}" type="pres">
      <dgm:prSet presAssocID="{66310D0C-39A7-4FDB-BBA3-1AFDD3A9240E}" presName="sibTrans" presStyleLbl="sibTrans2D1" presStyleIdx="0" presStyleCnt="0"/>
      <dgm:spPr/>
    </dgm:pt>
    <dgm:pt modelId="{0E478F8B-7855-4351-B1DE-4AD61C8BB590}" type="pres">
      <dgm:prSet presAssocID="{C3C05597-B48A-48B3-91E6-DFE89F89EB37}" presName="compNode" presStyleCnt="0"/>
      <dgm:spPr/>
    </dgm:pt>
    <dgm:pt modelId="{46EBB94A-29C4-4F07-901D-EBE614437300}" type="pres">
      <dgm:prSet presAssocID="{C3C05597-B48A-48B3-91E6-DFE89F89EB37}" presName="bkgdShape" presStyleLbl="node1" presStyleIdx="3" presStyleCnt="4"/>
      <dgm:spPr/>
    </dgm:pt>
    <dgm:pt modelId="{A1C1BF0E-66A8-4B50-BE71-E6E0721FC50A}" type="pres">
      <dgm:prSet presAssocID="{C3C05597-B48A-48B3-91E6-DFE89F89EB37}" presName="nodeTx" presStyleLbl="node1" presStyleIdx="3" presStyleCnt="4">
        <dgm:presLayoutVars>
          <dgm:bulletEnabled val="1"/>
        </dgm:presLayoutVars>
      </dgm:prSet>
      <dgm:spPr/>
    </dgm:pt>
    <dgm:pt modelId="{7E8F6959-D5E0-40A7-92B1-7D3EE31830A3}" type="pres">
      <dgm:prSet presAssocID="{C3C05597-B48A-48B3-91E6-DFE89F89EB37}" presName="invisiNode" presStyleLbl="node1" presStyleIdx="3" presStyleCnt="4"/>
      <dgm:spPr/>
    </dgm:pt>
    <dgm:pt modelId="{76C9855D-ECE0-4EFC-AC60-6D955B066B01}" type="pres">
      <dgm:prSet presAssocID="{C3C05597-B48A-48B3-91E6-DFE89F89EB37}" presName="imagNode" presStyleLbl="fgImgPlace1" presStyleIdx="3" presStyleCnt="4" custScaleY="77232" custLinFactNeighborX="388" custLinFactNeighborY="-1773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5BE0C0B-0C5D-4E32-882F-A9915F10CEC8}" srcId="{9199E05F-994F-4624-8995-1FBD05A146B8}" destId="{313EAFF7-BAB3-46CB-B853-1E6796BF9165}" srcOrd="1" destOrd="0" parTransId="{1FA4A3F7-0662-455D-B8A7-F286D1D740F3}" sibTransId="{BABBE207-78BB-4615-9F7F-AA4AA43353FC}"/>
    <dgm:cxn modelId="{1A76E50B-C757-42C8-AB56-B36FA9E70427}" type="presOf" srcId="{E6F5B0A9-9CE4-49F0-89F6-EA6837538683}" destId="{FF4B56F9-AA0E-4440-9298-12A0E878CD84}" srcOrd="1" destOrd="0" presId="urn:microsoft.com/office/officeart/2005/8/layout/hList7#1"/>
    <dgm:cxn modelId="{E0E93E22-2191-4278-8DA6-A68051497142}" type="presOf" srcId="{4EBFDEA2-0602-4191-AEA0-72A27B182820}" destId="{6881A64F-1828-49FD-ABAB-A9BDFA7DBCD8}" srcOrd="0" destOrd="0" presId="urn:microsoft.com/office/officeart/2005/8/layout/hList7#1"/>
    <dgm:cxn modelId="{AD237D3A-36F9-447D-ADB2-697312262471}" type="presOf" srcId="{C3C05597-B48A-48B3-91E6-DFE89F89EB37}" destId="{A1C1BF0E-66A8-4B50-BE71-E6E0721FC50A}" srcOrd="1" destOrd="0" presId="urn:microsoft.com/office/officeart/2005/8/layout/hList7#1"/>
    <dgm:cxn modelId="{B1F8215D-C138-4589-BE28-701B6D41C98A}" type="presOf" srcId="{313EAFF7-BAB3-46CB-B853-1E6796BF9165}" destId="{B3E8534E-5FA9-41F1-AA4E-5048BD96E514}" srcOrd="1" destOrd="0" presId="urn:microsoft.com/office/officeart/2005/8/layout/hList7#1"/>
    <dgm:cxn modelId="{4E255D63-10A1-47C8-8654-EB52CC09A5A1}" srcId="{9199E05F-994F-4624-8995-1FBD05A146B8}" destId="{0393FA8D-CCD1-414B-946D-B902EF2677F7}" srcOrd="2" destOrd="0" parTransId="{AEC2D535-5A6D-4840-BAAF-07E67CC66A50}" sibTransId="{66310D0C-39A7-4FDB-BBA3-1AFDD3A9240E}"/>
    <dgm:cxn modelId="{33842C53-3F39-4975-B6CA-0D9247587B35}" type="presOf" srcId="{313EAFF7-BAB3-46CB-B853-1E6796BF9165}" destId="{926EA956-E43F-46E5-A9FA-5561E208BC71}" srcOrd="0" destOrd="0" presId="urn:microsoft.com/office/officeart/2005/8/layout/hList7#1"/>
    <dgm:cxn modelId="{427FD578-E90E-4E9A-99D3-E10C2515C3A7}" srcId="{9199E05F-994F-4624-8995-1FBD05A146B8}" destId="{C3C05597-B48A-48B3-91E6-DFE89F89EB37}" srcOrd="3" destOrd="0" parTransId="{CCD91117-2CA2-4AA6-ACEC-5E70830153E2}" sibTransId="{C0B178F2-752E-45A4-8CF6-512F54AC4D32}"/>
    <dgm:cxn modelId="{AF2FFE7D-4801-4374-8F48-CEB0430E08EB}" type="presOf" srcId="{C3C05597-B48A-48B3-91E6-DFE89F89EB37}" destId="{46EBB94A-29C4-4F07-901D-EBE614437300}" srcOrd="0" destOrd="0" presId="urn:microsoft.com/office/officeart/2005/8/layout/hList7#1"/>
    <dgm:cxn modelId="{FD88588A-7D4F-4837-9A11-20F6BAB76DB4}" type="presOf" srcId="{66310D0C-39A7-4FDB-BBA3-1AFDD3A9240E}" destId="{2DA3CAD8-FF70-47B4-B916-1A27CAEC0669}" srcOrd="0" destOrd="0" presId="urn:microsoft.com/office/officeart/2005/8/layout/hList7#1"/>
    <dgm:cxn modelId="{F349F98C-F106-417A-AF2D-288F570703DE}" type="presOf" srcId="{BABBE207-78BB-4615-9F7F-AA4AA43353FC}" destId="{B41B174E-B9F7-4AAB-9FDA-6C7D8663CBD2}" srcOrd="0" destOrd="0" presId="urn:microsoft.com/office/officeart/2005/8/layout/hList7#1"/>
    <dgm:cxn modelId="{BB9048B7-6757-4439-A7E9-31565E37C76F}" type="presOf" srcId="{0393FA8D-CCD1-414B-946D-B902EF2677F7}" destId="{57F53A40-103E-42FF-8CCC-D644B06B2211}" srcOrd="0" destOrd="0" presId="urn:microsoft.com/office/officeart/2005/8/layout/hList7#1"/>
    <dgm:cxn modelId="{895425C7-F14C-42B3-A274-3C930DA4B0CD}" srcId="{9199E05F-994F-4624-8995-1FBD05A146B8}" destId="{E6F5B0A9-9CE4-49F0-89F6-EA6837538683}" srcOrd="0" destOrd="0" parTransId="{257BA4BF-404F-4413-91D7-AA9D6F3E2E4E}" sibTransId="{4EBFDEA2-0602-4191-AEA0-72A27B182820}"/>
    <dgm:cxn modelId="{8997C8D3-220A-4415-B2A9-4387F4DA206E}" type="presOf" srcId="{0393FA8D-CCD1-414B-946D-B902EF2677F7}" destId="{FCEBCEFA-5238-4514-96AE-EB5A95EEC3E7}" srcOrd="1" destOrd="0" presId="urn:microsoft.com/office/officeart/2005/8/layout/hList7#1"/>
    <dgm:cxn modelId="{F366A5D4-AB19-45AD-8A19-04ADC779AE64}" type="presOf" srcId="{E6F5B0A9-9CE4-49F0-89F6-EA6837538683}" destId="{15E26288-D2E4-43E7-80C6-01F6E6D3ABFF}" srcOrd="0" destOrd="0" presId="urn:microsoft.com/office/officeart/2005/8/layout/hList7#1"/>
    <dgm:cxn modelId="{4E12D4DF-CB18-486D-A85F-9B496CE18CA1}" type="presOf" srcId="{9199E05F-994F-4624-8995-1FBD05A146B8}" destId="{2511D690-AAC5-45B9-B0A0-5090E046153D}" srcOrd="0" destOrd="0" presId="urn:microsoft.com/office/officeart/2005/8/layout/hList7#1"/>
    <dgm:cxn modelId="{4E8AF6FA-7B05-4B23-AB8B-CE55E14E3BD6}" type="presParOf" srcId="{2511D690-AAC5-45B9-B0A0-5090E046153D}" destId="{AE707A4D-7540-4218-8D65-156258DDD073}" srcOrd="0" destOrd="0" presId="urn:microsoft.com/office/officeart/2005/8/layout/hList7#1"/>
    <dgm:cxn modelId="{5C4390ED-1A1A-4110-8DD3-418B9E647857}" type="presParOf" srcId="{2511D690-AAC5-45B9-B0A0-5090E046153D}" destId="{599B5898-8763-4D52-A54C-1ED398004257}" srcOrd="1" destOrd="0" presId="urn:microsoft.com/office/officeart/2005/8/layout/hList7#1"/>
    <dgm:cxn modelId="{6E4EE70E-0313-43B2-8831-B70C12DA9637}" type="presParOf" srcId="{599B5898-8763-4D52-A54C-1ED398004257}" destId="{1059865D-7F77-4067-899F-FC2EF8A36297}" srcOrd="0" destOrd="0" presId="urn:microsoft.com/office/officeart/2005/8/layout/hList7#1"/>
    <dgm:cxn modelId="{DBEE14B4-BDFB-4575-9475-B95C1472064E}" type="presParOf" srcId="{1059865D-7F77-4067-899F-FC2EF8A36297}" destId="{15E26288-D2E4-43E7-80C6-01F6E6D3ABFF}" srcOrd="0" destOrd="0" presId="urn:microsoft.com/office/officeart/2005/8/layout/hList7#1"/>
    <dgm:cxn modelId="{95E61310-E096-4CF1-8AE0-163A6BF5F7F0}" type="presParOf" srcId="{1059865D-7F77-4067-899F-FC2EF8A36297}" destId="{FF4B56F9-AA0E-4440-9298-12A0E878CD84}" srcOrd="1" destOrd="0" presId="urn:microsoft.com/office/officeart/2005/8/layout/hList7#1"/>
    <dgm:cxn modelId="{42D303C2-9891-4ADE-8DD1-4FC9757EB341}" type="presParOf" srcId="{1059865D-7F77-4067-899F-FC2EF8A36297}" destId="{637A9BE0-E260-4215-B47F-8D7808F09B12}" srcOrd="2" destOrd="0" presId="urn:microsoft.com/office/officeart/2005/8/layout/hList7#1"/>
    <dgm:cxn modelId="{E3D430CF-0634-4A03-8BDA-FADDD07CD5B6}" type="presParOf" srcId="{1059865D-7F77-4067-899F-FC2EF8A36297}" destId="{08EF6C00-CD5F-43FC-BA25-55FEC511AB63}" srcOrd="3" destOrd="0" presId="urn:microsoft.com/office/officeart/2005/8/layout/hList7#1"/>
    <dgm:cxn modelId="{3FE283CE-CCCD-4E60-A5C8-5E0E2B1D691E}" type="presParOf" srcId="{599B5898-8763-4D52-A54C-1ED398004257}" destId="{6881A64F-1828-49FD-ABAB-A9BDFA7DBCD8}" srcOrd="1" destOrd="0" presId="urn:microsoft.com/office/officeart/2005/8/layout/hList7#1"/>
    <dgm:cxn modelId="{C074D7F0-3B8D-4C8F-8160-F434EBBBFA01}" type="presParOf" srcId="{599B5898-8763-4D52-A54C-1ED398004257}" destId="{79272702-C610-48C9-98D9-EF0D3DB3BC87}" srcOrd="2" destOrd="0" presId="urn:microsoft.com/office/officeart/2005/8/layout/hList7#1"/>
    <dgm:cxn modelId="{25AB1CC2-F7D7-4AE9-BDD0-C1AD3CCF4834}" type="presParOf" srcId="{79272702-C610-48C9-98D9-EF0D3DB3BC87}" destId="{926EA956-E43F-46E5-A9FA-5561E208BC71}" srcOrd="0" destOrd="0" presId="urn:microsoft.com/office/officeart/2005/8/layout/hList7#1"/>
    <dgm:cxn modelId="{E763A839-BD24-40C0-AA7A-08189867665C}" type="presParOf" srcId="{79272702-C610-48C9-98D9-EF0D3DB3BC87}" destId="{B3E8534E-5FA9-41F1-AA4E-5048BD96E514}" srcOrd="1" destOrd="0" presId="urn:microsoft.com/office/officeart/2005/8/layout/hList7#1"/>
    <dgm:cxn modelId="{AC98657E-B385-445B-862C-1F4842A2D310}" type="presParOf" srcId="{79272702-C610-48C9-98D9-EF0D3DB3BC87}" destId="{18AE9D3A-8803-4DDE-9A89-EC7A7A79111E}" srcOrd="2" destOrd="0" presId="urn:microsoft.com/office/officeart/2005/8/layout/hList7#1"/>
    <dgm:cxn modelId="{991D04AD-BAC3-4F28-A890-EE4D71A8FC22}" type="presParOf" srcId="{79272702-C610-48C9-98D9-EF0D3DB3BC87}" destId="{B97DD17D-F939-442C-B9FF-2D15FD13064D}" srcOrd="3" destOrd="0" presId="urn:microsoft.com/office/officeart/2005/8/layout/hList7#1"/>
    <dgm:cxn modelId="{DB2EDD0D-27B0-436B-A3C2-030638CD38E4}" type="presParOf" srcId="{599B5898-8763-4D52-A54C-1ED398004257}" destId="{B41B174E-B9F7-4AAB-9FDA-6C7D8663CBD2}" srcOrd="3" destOrd="0" presId="urn:microsoft.com/office/officeart/2005/8/layout/hList7#1"/>
    <dgm:cxn modelId="{11A31CE1-B565-4643-AC27-BEEE92470505}" type="presParOf" srcId="{599B5898-8763-4D52-A54C-1ED398004257}" destId="{81C87988-0851-4DEB-BFF2-79329927D894}" srcOrd="4" destOrd="0" presId="urn:microsoft.com/office/officeart/2005/8/layout/hList7#1"/>
    <dgm:cxn modelId="{167B0DF8-320E-4FF1-ABBF-06D45840F959}" type="presParOf" srcId="{81C87988-0851-4DEB-BFF2-79329927D894}" destId="{57F53A40-103E-42FF-8CCC-D644B06B2211}" srcOrd="0" destOrd="0" presId="urn:microsoft.com/office/officeart/2005/8/layout/hList7#1"/>
    <dgm:cxn modelId="{223CD374-C742-487F-BA9D-C7F56624D321}" type="presParOf" srcId="{81C87988-0851-4DEB-BFF2-79329927D894}" destId="{FCEBCEFA-5238-4514-96AE-EB5A95EEC3E7}" srcOrd="1" destOrd="0" presId="urn:microsoft.com/office/officeart/2005/8/layout/hList7#1"/>
    <dgm:cxn modelId="{F5E1F69A-3EDE-4DC0-A90F-E9C87945A56A}" type="presParOf" srcId="{81C87988-0851-4DEB-BFF2-79329927D894}" destId="{C01F7CF2-3732-4C1A-867D-F9AB4FD8A00C}" srcOrd="2" destOrd="0" presId="urn:microsoft.com/office/officeart/2005/8/layout/hList7#1"/>
    <dgm:cxn modelId="{3031EF75-900A-4803-BED9-A2E456BD72AC}" type="presParOf" srcId="{81C87988-0851-4DEB-BFF2-79329927D894}" destId="{B21BAC95-8476-4D2D-84D6-EC7D303C5533}" srcOrd="3" destOrd="0" presId="urn:microsoft.com/office/officeart/2005/8/layout/hList7#1"/>
    <dgm:cxn modelId="{8D355745-448C-4382-9F3B-9507D1F2EC62}" type="presParOf" srcId="{599B5898-8763-4D52-A54C-1ED398004257}" destId="{2DA3CAD8-FF70-47B4-B916-1A27CAEC0669}" srcOrd="5" destOrd="0" presId="urn:microsoft.com/office/officeart/2005/8/layout/hList7#1"/>
    <dgm:cxn modelId="{E17DC931-D6ED-4549-B5D6-B7CEBEE060FA}" type="presParOf" srcId="{599B5898-8763-4D52-A54C-1ED398004257}" destId="{0E478F8B-7855-4351-B1DE-4AD61C8BB590}" srcOrd="6" destOrd="0" presId="urn:microsoft.com/office/officeart/2005/8/layout/hList7#1"/>
    <dgm:cxn modelId="{DE8AAB05-D5DA-4E11-9A8E-B9C4EAB269C3}" type="presParOf" srcId="{0E478F8B-7855-4351-B1DE-4AD61C8BB590}" destId="{46EBB94A-29C4-4F07-901D-EBE614437300}" srcOrd="0" destOrd="0" presId="urn:microsoft.com/office/officeart/2005/8/layout/hList7#1"/>
    <dgm:cxn modelId="{EB12C8AD-29F2-4770-98B0-AA971407CC47}" type="presParOf" srcId="{0E478F8B-7855-4351-B1DE-4AD61C8BB590}" destId="{A1C1BF0E-66A8-4B50-BE71-E6E0721FC50A}" srcOrd="1" destOrd="0" presId="urn:microsoft.com/office/officeart/2005/8/layout/hList7#1"/>
    <dgm:cxn modelId="{0017D562-8BF1-4C8A-90FC-703C1CCF3610}" type="presParOf" srcId="{0E478F8B-7855-4351-B1DE-4AD61C8BB590}" destId="{7E8F6959-D5E0-40A7-92B1-7D3EE31830A3}" srcOrd="2" destOrd="0" presId="urn:microsoft.com/office/officeart/2005/8/layout/hList7#1"/>
    <dgm:cxn modelId="{4AAEE0B5-DAF5-4C81-AEB0-903D36881B37}" type="presParOf" srcId="{0E478F8B-7855-4351-B1DE-4AD61C8BB590}" destId="{76C9855D-ECE0-4EFC-AC60-6D955B066B0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26288-D2E4-43E7-80C6-01F6E6D3ABFF}">
      <dsp:nvSpPr>
        <dsp:cNvPr id="0" name=""/>
        <dsp:cNvSpPr/>
      </dsp:nvSpPr>
      <dsp:spPr>
        <a:xfrm>
          <a:off x="48000" y="0"/>
          <a:ext cx="2865880" cy="580394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ให้การรักษาพยาบาล</a:t>
          </a:r>
          <a:r>
            <a:rPr lang="th-TH" sz="20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ผู้ป่วยฉุกเฉิน</a:t>
          </a:r>
          <a:r>
            <a:rPr lang="en-US" sz="20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Covid-19 </a:t>
          </a:r>
          <a:r>
            <a:rPr lang="th-TH" sz="2000" b="1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เพื่อให้พ้นจากอันตราย โดยไม่มีเงื่อนไขในการเรียกเก็บและแจ้งต่อกองทุนของผู้มีสิทธิ </a:t>
          </a:r>
          <a:r>
            <a:rPr lang="th-TH" sz="2000" b="1" kern="1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โดยไม่มีเรียกเก็บจากผู้มีสิทธิ</a:t>
          </a:r>
        </a:p>
      </dsp:txBody>
      <dsp:txXfrm>
        <a:off x="48000" y="2321579"/>
        <a:ext cx="2865880" cy="2321579"/>
      </dsp:txXfrm>
    </dsp:sp>
    <dsp:sp modelId="{08EF6C00-CD5F-43FC-BA25-55FEC511AB63}">
      <dsp:nvSpPr>
        <dsp:cNvPr id="0" name=""/>
        <dsp:cNvSpPr/>
      </dsp:nvSpPr>
      <dsp:spPr>
        <a:xfrm>
          <a:off x="478172" y="255959"/>
          <a:ext cx="1932715" cy="17237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EA956-E43F-46E5-A9FA-5561E208BC71}">
      <dsp:nvSpPr>
        <dsp:cNvPr id="0" name=""/>
        <dsp:cNvSpPr/>
      </dsp:nvSpPr>
      <dsp:spPr>
        <a:xfrm>
          <a:off x="3027628" y="0"/>
          <a:ext cx="2925032" cy="58039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สร้างความเข้าใจแก่</a:t>
          </a:r>
          <a:r>
            <a:rPr lang="th-TH" sz="20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ประชาชน </a:t>
          </a:r>
          <a:endParaRPr lang="th-TH" sz="2000" b="1" kern="1200" dirty="0">
            <a:solidFill>
              <a:srgbClr val="FF0000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ทบทวนปรับปรุงบัญชีและอัตราค่าใช้จ่าย เสนอต่อรัฐมนตรีว่าการกระทรวงสาธารณสุข</a:t>
          </a:r>
        </a:p>
      </dsp:txBody>
      <dsp:txXfrm>
        <a:off x="3027628" y="2321579"/>
        <a:ext cx="2925032" cy="2321579"/>
      </dsp:txXfrm>
    </dsp:sp>
    <dsp:sp modelId="{B97DD17D-F939-442C-B9FF-2D15FD13064D}">
      <dsp:nvSpPr>
        <dsp:cNvPr id="0" name=""/>
        <dsp:cNvSpPr/>
      </dsp:nvSpPr>
      <dsp:spPr>
        <a:xfrm>
          <a:off x="3455856" y="33001"/>
          <a:ext cx="1932715" cy="18775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53A40-103E-42FF-8CCC-D644B06B2211}">
      <dsp:nvSpPr>
        <dsp:cNvPr id="0" name=""/>
        <dsp:cNvSpPr/>
      </dsp:nvSpPr>
      <dsp:spPr>
        <a:xfrm>
          <a:off x="5963207" y="0"/>
          <a:ext cx="2989916" cy="5803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accent6">
                <a:tint val="70000"/>
                <a:shade val="63000"/>
              </a:schemeClr>
              <a:schemeClr val="accent6">
                <a:tint val="10000"/>
                <a:satMod val="15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ตรวจสอบความถูกต้องของข้อมูลการเบิกจ่ายพร้อมสรุปค่าใช้จ่าย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แจ้งให้กองทุนของผู้มีสิทธิทราบ</a:t>
          </a:r>
          <a:r>
            <a:rPr lang="th-TH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ภายใน</a:t>
          </a:r>
          <a:r>
            <a:rPr lang="en-US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30 </a:t>
          </a:r>
          <a:r>
            <a:rPr lang="th-TH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วัน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นับตั้งแต่เวลาที่ได้รับเอกสาร ครบถ้วนแล้ว</a:t>
          </a:r>
        </a:p>
      </dsp:txBody>
      <dsp:txXfrm>
        <a:off x="5963207" y="2321579"/>
        <a:ext cx="2989916" cy="2321579"/>
      </dsp:txXfrm>
    </dsp:sp>
    <dsp:sp modelId="{B21BAC95-8476-4D2D-84D6-EC7D303C5533}">
      <dsp:nvSpPr>
        <dsp:cNvPr id="0" name=""/>
        <dsp:cNvSpPr/>
      </dsp:nvSpPr>
      <dsp:spPr>
        <a:xfrm>
          <a:off x="6499307" y="243764"/>
          <a:ext cx="1932715" cy="14743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BB94A-29C4-4F07-901D-EBE614437300}">
      <dsp:nvSpPr>
        <dsp:cNvPr id="0" name=""/>
        <dsp:cNvSpPr/>
      </dsp:nvSpPr>
      <dsp:spPr>
        <a:xfrm>
          <a:off x="9039100" y="0"/>
          <a:ext cx="2865880" cy="5803949"/>
        </a:xfrm>
        <a:prstGeom prst="roundRect">
          <a:avLst>
            <a:gd name="adj" fmla="val 10000"/>
          </a:avLst>
        </a:prstGeom>
        <a:solidFill>
          <a:srgbClr val="FFFFCC"/>
        </a:solidFill>
        <a:ln w="6350" cap="flat" cmpd="sng" algn="ctr">
          <a:solidFill>
            <a:schemeClr val="accent6"/>
          </a:solidFill>
          <a:prstDash val="solid"/>
        </a:ln>
        <a:effectLst>
          <a:softEdge rad="12700"/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th-TH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แก้ไขระเบียบให้รองรับการจ่ายเงินชดเชยและจ่ายค่าใช้จ่ายในอัตราค่าใช้จ่ายแนบท้ายหลักเกณฑ์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th-TH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จ่ายเงินให้แก่สถานพยาบาล</a:t>
          </a:r>
          <a:r>
            <a:rPr lang="th-TH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ภายใน</a:t>
          </a:r>
          <a:r>
            <a:rPr lang="en-US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15 </a:t>
          </a:r>
          <a:r>
            <a:rPr lang="th-TH" sz="2000" b="1" kern="1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วัน</a:t>
          </a:r>
        </a:p>
      </dsp:txBody>
      <dsp:txXfrm>
        <a:off x="9039100" y="2321579"/>
        <a:ext cx="2865880" cy="2321579"/>
      </dsp:txXfrm>
    </dsp:sp>
    <dsp:sp modelId="{76C9855D-ECE0-4EFC-AC60-6D955B066B01}">
      <dsp:nvSpPr>
        <dsp:cNvPr id="0" name=""/>
        <dsp:cNvSpPr/>
      </dsp:nvSpPr>
      <dsp:spPr>
        <a:xfrm>
          <a:off x="9513182" y="225451"/>
          <a:ext cx="1932715" cy="149267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07A4D-7540-4218-8D65-156258DDD073}">
      <dsp:nvSpPr>
        <dsp:cNvPr id="0" name=""/>
        <dsp:cNvSpPr/>
      </dsp:nvSpPr>
      <dsp:spPr>
        <a:xfrm>
          <a:off x="476103" y="4704031"/>
          <a:ext cx="10952897" cy="870592"/>
        </a:xfrm>
        <a:prstGeom prst="leftRightArrow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4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7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8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7B3B-85A7-447F-BC45-D025AAA6FD8E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363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B04B6BD-CD16-4D97-9706-4A9804F19B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028022-E3B1-4CA7-A4BB-FE95DD7AE62A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706164-C72E-4B2F-93A0-DB7DB8D887A7}"/>
                </a:ext>
              </a:extLst>
            </p:cNvPr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4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4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1706355"/>
            <a:ext cx="9973491" cy="27616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400" b="1" cap="all" baseline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440" y="4581128"/>
            <a:ext cx="9907496" cy="10698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6D9476-70AE-413C-89C4-F969F67E3FEC}"/>
              </a:ext>
            </a:extLst>
          </p:cNvPr>
          <p:cNvCxnSpPr/>
          <p:nvPr userDrawn="1"/>
        </p:nvCxnSpPr>
        <p:spPr>
          <a:xfrm>
            <a:off x="3749675" y="6322008"/>
            <a:ext cx="77216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884CB319-B316-496D-A2EE-D17A24F425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659106"/>
            <a:ext cx="1625600" cy="15508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A5971DE-870F-4F33-8B6A-015254B10B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149080"/>
            <a:ext cx="1664613" cy="1570328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0863108-B6E3-47E7-8F5E-9BCA4BD2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E42A69-D4AB-4126-B177-98CE4BCA45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78161"/>
            <a:ext cx="1584176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56" y="196600"/>
            <a:ext cx="10024148" cy="7121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56" y="1340768"/>
            <a:ext cx="11176276" cy="482453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8208" y="6381328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377" y="6392797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6580" y="6360682"/>
            <a:ext cx="640080" cy="365125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8748A-C1E1-4FE7-B79B-95D83AEB0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260648"/>
            <a:ext cx="108012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9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484784"/>
            <a:ext cx="9281160" cy="2952328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5400" b="1"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897399" y="2325848"/>
            <a:ext cx="1080904" cy="1080902"/>
          </a:xfrm>
          <a:prstGeom prst="ellipse">
            <a:avLst/>
          </a:prstGeom>
          <a:blipFill dpi="0"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9DC7D-ED8D-46B2-9E38-C4DE200CB5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3D80F5-C144-4205-992F-AB76851127C5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264CBF-1857-4F39-B4CE-8EDB71C51DA8}"/>
                </a:ext>
              </a:extLst>
            </p:cNvPr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28113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996812-75A5-4CDB-B405-66E72305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56" y="196600"/>
            <a:ext cx="10024148" cy="7121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523D9-4ED1-4671-9E54-EF1D00802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260648"/>
            <a:ext cx="108012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356" y="358219"/>
            <a:ext cx="9721080" cy="712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356" y="1340768"/>
            <a:ext cx="1096025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399279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356" y="6399279"/>
            <a:ext cx="6807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356176"/>
            <a:ext cx="517672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7924" y="639927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AD58BD3-2D8D-4D9B-88D9-B29BE21B9F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307178"/>
            <a:ext cx="1625600" cy="155082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2408837-2F32-40F6-8F90-CF4591ADA1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797152"/>
            <a:ext cx="1664613" cy="1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9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Tx/>
        <a:buSzPct val="100000"/>
        <a:buFont typeface="Wingdings" pitchFamily="2" charset="2"/>
        <a:buChar char="§"/>
        <a:defRPr sz="32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Tx/>
        <a:buSzPct val="100000"/>
        <a:buFont typeface="Wingdings" pitchFamily="2" charset="2"/>
        <a:buChar char="§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Tx/>
        <a:buSzPct val="100000"/>
        <a:buFont typeface="Wingdings" pitchFamily="2" charset="2"/>
        <a:buChar char="§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Tx/>
        <a:buSzPct val="100000"/>
        <a:buFont typeface="Wingdings" pitchFamily="2" charset="2"/>
        <a:buChar char="§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Tx/>
        <a:buSzPct val="100000"/>
        <a:buFont typeface="Wingdings" pitchFamily="2" charset="2"/>
        <a:buChar char="§"/>
        <a:defRPr sz="24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2.wmf"/><Relationship Id="rId4" Type="http://schemas.openxmlformats.org/officeDocument/2006/relationships/package" Target="../embeddings/Microsoft_Excel_Worksheet.xlsx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aim.nhso.go.t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B762-AC5F-483E-B217-F60D8AA6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1484784"/>
            <a:ext cx="10225136" cy="2736304"/>
          </a:xfrm>
          <a:solidFill>
            <a:srgbClr val="002060"/>
          </a:solidFill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th-TH" sz="4400" dirty="0"/>
              <a:t>ชี้แจงหลักเกณฑ์ และเงื่อนไขการจ่าย</a:t>
            </a:r>
            <a:br>
              <a:rPr lang="th-TH" sz="4400" dirty="0"/>
            </a:br>
            <a:r>
              <a:rPr lang="th-TH" sz="4400" dirty="0"/>
              <a:t>การดูแลผู้ติดเชื้อไวรัสโค</a:t>
            </a:r>
            <a:r>
              <a:rPr lang="th-TH" sz="4400" dirty="0" err="1"/>
              <a:t>โร</a:t>
            </a:r>
            <a:r>
              <a:rPr lang="th-TH" sz="4400" dirty="0"/>
              <a:t>นา 2019 (</a:t>
            </a:r>
            <a:r>
              <a:rPr lang="en-US" sz="4400" dirty="0"/>
              <a:t>COVID-</a:t>
            </a:r>
            <a:r>
              <a:rPr lang="th-TH" sz="4400" dirty="0"/>
              <a:t>19)</a:t>
            </a:r>
            <a:br>
              <a:rPr lang="en-US" sz="4400" dirty="0"/>
            </a:br>
            <a:r>
              <a:rPr lang="th-TH" sz="4400" dirty="0"/>
              <a:t>ในระบบหลักประกันสุขภาพแห่งชาติ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C05B7-0462-4C2A-A17D-7F1DA939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581128"/>
            <a:ext cx="10225136" cy="1069848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ชี้แจง สปสช.เขต วันที่ </a:t>
            </a:r>
            <a:r>
              <a:rPr lang="en-US" dirty="0"/>
              <a:t>7</a:t>
            </a:r>
            <a:r>
              <a:rPr lang="th-TH" dirty="0"/>
              <a:t> เมษายน 2563 เวลา </a:t>
            </a:r>
            <a:r>
              <a:rPr lang="en-US" dirty="0"/>
              <a:t>13</a:t>
            </a:r>
            <a:r>
              <a:rPr lang="th-TH" dirty="0"/>
              <a:t>.</a:t>
            </a:r>
            <a:r>
              <a:rPr lang="en-US" dirty="0"/>
              <a:t>3</a:t>
            </a:r>
            <a:r>
              <a:rPr lang="th-TH" dirty="0"/>
              <a:t>0 – 16.30 น. </a:t>
            </a:r>
            <a:endParaRPr lang="en-US" dirty="0"/>
          </a:p>
          <a:p>
            <a:pPr algn="ctr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2600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4F34-BCA4-4814-A957-58403A3B6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2492896"/>
            <a:ext cx="10515600" cy="2069070"/>
          </a:xfrm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เอกสารที่เป็นหลักฐาน</a:t>
            </a:r>
          </a:p>
          <a:p>
            <a:pPr lvl="1">
              <a:lnSpc>
                <a:spcPct val="150000"/>
              </a:lnSpc>
            </a:pPr>
            <a:r>
              <a:rPr lang="th-TH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ใบ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lab / </a:t>
            </a:r>
            <a:r>
              <a:rPr lang="th-TH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ใบคำสั่งตรวจ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</a:p>
          <a:p>
            <a:pPr lvl="1">
              <a:lnSpc>
                <a:spcPct val="150000"/>
              </a:lnSpc>
            </a:pPr>
            <a:r>
              <a:rPr lang="th-TH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ผลการตรวจ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ลงนามนักเทคนิคการแพทย์  (ตามมาตรฐานวิชาชีพ)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992" y="1772816"/>
            <a:ext cx="776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กรณีเป็นหน่วยบริการที่ตรวจ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อย่างเดียว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32656"/>
            <a:ext cx="10024148" cy="712120"/>
          </a:xfrm>
        </p:spPr>
        <p:txBody>
          <a:bodyPr/>
          <a:lstStyle/>
          <a:p>
            <a:r>
              <a:rPr lang="th-TH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 สำหรับการตรวจสอบของหน่วยตรวจสอบ (ต่อ)</a:t>
            </a:r>
            <a:endParaRPr lang="en-US" sz="2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2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7816" y="1336538"/>
            <a:ext cx="9063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กรณีเป็นหน่วยบริการที่เก็บ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และตรวจ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AFB6D0-E090-4BB1-B6CA-DE5026857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16" y="2060848"/>
            <a:ext cx="10874425" cy="3888432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เอกสารที่เป็นหลักฐาน</a:t>
            </a: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ใบประเมินความเสี่ยงที่เข้าเกณฑ์</a:t>
            </a:r>
            <a:r>
              <a:rPr lang="th-TH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ที่กระทรวงสาธารณสุขกำหนด </a:t>
            </a:r>
            <a:endParaRPr lang="th-TH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เวชระเบียนที่มีการบันทึกอาการ รวมทั้งเหตุผลในการส่งตรวจในกรณีที่เป็นดุลยพินิจของแพทย์ และกรณีสงสัยว่าเป็นกลุ่มเสี่ยงที่มีอาการ</a:t>
            </a: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ใบแสดงความยินยอมให้ตรวจ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มีการลงนามผู้เก็บตัวอย่าง และลงนามผู้ป่วย</a:t>
            </a:r>
            <a:endParaRPr 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lab /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ใบคำสั่งตรวจ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ลงนามนักเทคนิคการแพทย์ (ตามมาตรฐานวิชาชีพ)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024148" cy="71212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 สำหรับการตรวจสอบของหน่วยตรวจสอบ (</a:t>
            </a:r>
            <a:r>
              <a:rPr lang="th-TH" sz="27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ต่อ)</a:t>
            </a:r>
            <a:endParaRPr lang="en-US" sz="2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6D21E-F625-4182-B3A3-B2FE7E80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924" y="6520259"/>
            <a:ext cx="640080" cy="365125"/>
          </a:xfrm>
        </p:spPr>
        <p:txBody>
          <a:bodyPr/>
          <a:lstStyle/>
          <a:p>
            <a:fld id="{49598980-D22C-4904-9F8F-3DB09B2ECD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FAF79-135D-4A98-890B-E5A3875FBFE7}"/>
              </a:ext>
            </a:extLst>
          </p:cNvPr>
          <p:cNvSpPr txBox="1"/>
          <p:nvPr/>
        </p:nvSpPr>
        <p:spPr>
          <a:xfrm>
            <a:off x="389302" y="632565"/>
            <a:ext cx="2222634" cy="400110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54636-2A2A-4715-8C08-3630C58B378E}"/>
              </a:ext>
            </a:extLst>
          </p:cNvPr>
          <p:cNvSpPr txBox="1"/>
          <p:nvPr/>
        </p:nvSpPr>
        <p:spPr>
          <a:xfrm>
            <a:off x="312907" y="1634456"/>
            <a:ext cx="161873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</a:t>
            </a:r>
            <a:endParaRPr lang="th-TH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ACEC8-14A0-4B7D-9348-3F57AA2E648A}"/>
              </a:ext>
            </a:extLst>
          </p:cNvPr>
          <p:cNvSpPr txBox="1"/>
          <p:nvPr/>
        </p:nvSpPr>
        <p:spPr>
          <a:xfrm>
            <a:off x="4283863" y="1365565"/>
            <a:ext cx="7443867" cy="1400383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ค่าตรวจ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รวมชุด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3,000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บาทต่อครั้ง และ 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ค่าชุด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PPE 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(ผู้เก็บตัวอย่าง)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540 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บาทต่อครั้ง</a:t>
            </a:r>
          </a:p>
          <a:p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ค่ายาที่เป็นการรักษาเฉพาะผู้ป่วยโรคติดเชื้อ</a:t>
            </a:r>
            <a:r>
              <a:rPr lang="en-US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 </a:t>
            </a:r>
            <a:r>
              <a:rPr lang="en-US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7,200 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บาทต่อราย</a:t>
            </a:r>
          </a:p>
          <a:p>
            <a:endParaRPr lang="th-TH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ค่ารถส่งต่อ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ชุด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ยาฆ่าเชื้อ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(จ่ายตามจริงตามระยะทาง</a:t>
            </a:r>
            <a:r>
              <a:rPr lang="en-US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+3,700</a:t>
            </a:r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บาท) ต่อ ครั้ง</a:t>
            </a:r>
          </a:p>
          <a:p>
            <a:r>
              <a:rPr lang="th-TH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5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sz="15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5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lang="en-US" sz="15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r>
              <a:rPr lang="th-TH" sz="15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สามารถเบิกค่ารถกรณีส่งต่อในจังหวัดได้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3191FE-0551-41DA-B5E8-353406C94CD1}"/>
              </a:ext>
            </a:extLst>
          </p:cNvPr>
          <p:cNvSpPr txBox="1"/>
          <p:nvPr/>
        </p:nvSpPr>
        <p:spPr>
          <a:xfrm>
            <a:off x="201887" y="3862949"/>
            <a:ext cx="163420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endPara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F6832C2-0DC8-48FC-8711-365F4276EFA2}"/>
              </a:ext>
            </a:extLst>
          </p:cNvPr>
          <p:cNvSpPr/>
          <p:nvPr/>
        </p:nvSpPr>
        <p:spPr>
          <a:xfrm>
            <a:off x="2993167" y="731038"/>
            <a:ext cx="944537" cy="380616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77E7CE-B045-4D90-950D-82DAA5AC98ED}"/>
              </a:ext>
            </a:extLst>
          </p:cNvPr>
          <p:cNvSpPr txBox="1"/>
          <p:nvPr/>
        </p:nvSpPr>
        <p:spPr>
          <a:xfrm flipH="1">
            <a:off x="4283863" y="863319"/>
            <a:ext cx="379641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เพิ่มเติมจากอัตราตามระบบปกติ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BE9E8A-BF4A-49C3-B946-BA598B371336}"/>
              </a:ext>
            </a:extLst>
          </p:cNvPr>
          <p:cNvSpPr txBox="1"/>
          <p:nvPr/>
        </p:nvSpPr>
        <p:spPr>
          <a:xfrm>
            <a:off x="0" y="-11363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2.1) 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การจ่ายชดเชยฯกรณี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19 </a:t>
            </a:r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ในระบบหลักประกันสุขภาพแห่งชาติ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DE5ACA-D9CE-48F4-A517-07C7B50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15" y="1461513"/>
            <a:ext cx="1545357" cy="5334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2D8AB6-2634-4B93-92B3-6FBE0D5F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96" y="3320158"/>
            <a:ext cx="1545357" cy="33262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D84137F-1903-41B9-A68E-F192888C6716}"/>
              </a:ext>
            </a:extLst>
          </p:cNvPr>
          <p:cNvSpPr txBox="1"/>
          <p:nvPr/>
        </p:nvSpPr>
        <p:spPr>
          <a:xfrm>
            <a:off x="4254499" y="2863788"/>
            <a:ext cx="7468100" cy="1323439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71463" indent="-271463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ค่าตรวจ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รวมชุด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3,000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บาทต่อครั้ง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ค่าชุด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(ผู้เก็บตัวอย่าง)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540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ต่อ ครั้ง</a:t>
            </a:r>
            <a:endParaRPr lang="th-TH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ค่าชุด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PPE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740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 ต่อ ชุด</a:t>
            </a:r>
          </a:p>
          <a:p>
            <a:endParaRPr lang="th-TH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ค่าห้อง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 หรือห้องดูแลการรักษาภายใน รพ.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บาทต่อวัน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ค่าหอผู้ป่วยเฉพาะกิจ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1,500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บาทต่อวัน</a:t>
            </a:r>
          </a:p>
          <a:p>
            <a:endParaRPr lang="en-US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58BFE6-1E0C-46CD-B697-1C4B17BED96E}"/>
              </a:ext>
            </a:extLst>
          </p:cNvPr>
          <p:cNvSpPr txBox="1"/>
          <p:nvPr/>
        </p:nvSpPr>
        <p:spPr>
          <a:xfrm>
            <a:off x="2658096" y="2829361"/>
            <a:ext cx="154535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PUI Admit</a:t>
            </a:r>
            <a:endParaRPr lang="th-T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11E12C-02A7-4965-8B61-3CE85B097944}"/>
              </a:ext>
            </a:extLst>
          </p:cNvPr>
          <p:cNvSpPr txBox="1"/>
          <p:nvPr/>
        </p:nvSpPr>
        <p:spPr>
          <a:xfrm>
            <a:off x="4223792" y="4293096"/>
            <a:ext cx="7468100" cy="1908215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182563" indent="-182563">
              <a:buAutoNum type="arabicPeriod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ค่าตรวจ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รวมชุด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3,000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บาทต่อครั้ง และ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ค่าชุด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(ผู้เก็บตัวอย่าง)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540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ต่อ ครั้ง</a:t>
            </a:r>
          </a:p>
          <a:p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ค่ายาที่เป็นการรักษาเฉพาะผู้ป่วยโรคติดเชื้อ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 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7,200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บาทต่อราย</a:t>
            </a:r>
          </a:p>
          <a:p>
            <a:endParaRPr lang="th-TH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ค่าชุด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PPE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740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 ต่อ ชุด</a:t>
            </a:r>
          </a:p>
          <a:p>
            <a:endParaRPr lang="th-TH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ค่าห้อง 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 หรือห้องดูแลการรักษาภายในรพ.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บาทต่อวัน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ค่าหอผู้ป่วยเฉพาะกิจ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จ่ายตามจริงไม่เกิน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1,500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บาทต่อวัน</a:t>
            </a:r>
          </a:p>
          <a:p>
            <a:endParaRPr lang="en-US" sz="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ค่ารถส่งต่อ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+PPE+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ยาฆ่าเชื้อ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(จ่ายตามจริงตามระยะทาง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+3,700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บาท) ต่อ ครั้ง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63BCB67-6CEB-42A5-B14F-CEB8CC58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21" y="4286347"/>
            <a:ext cx="1476033" cy="53341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154CA4B-5BE6-41F6-A9DF-5DD7F0557923}"/>
              </a:ext>
            </a:extLst>
          </p:cNvPr>
          <p:cNvSpPr/>
          <p:nvPr/>
        </p:nvSpPr>
        <p:spPr>
          <a:xfrm>
            <a:off x="4227234" y="372094"/>
            <a:ext cx="7070690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เป็นการให้บริการ : สิทธิ </a:t>
            </a:r>
            <a:r>
              <a:rPr lang="en-US" sz="20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20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และสิทธิว่าง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A826266-23A3-4A94-AFE3-2CA42CE67A83}"/>
              </a:ext>
            </a:extLst>
          </p:cNvPr>
          <p:cNvSpPr/>
          <p:nvPr/>
        </p:nvSpPr>
        <p:spPr>
          <a:xfrm>
            <a:off x="2027405" y="1653864"/>
            <a:ext cx="498023" cy="40011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3C073EC5-A741-43F5-BB86-2B695A6532D6}"/>
              </a:ext>
            </a:extLst>
          </p:cNvPr>
          <p:cNvSpPr/>
          <p:nvPr/>
        </p:nvSpPr>
        <p:spPr>
          <a:xfrm rot="10800000">
            <a:off x="1976041" y="3372738"/>
            <a:ext cx="647874" cy="1224543"/>
          </a:xfrm>
          <a:prstGeom prst="rightBrace">
            <a:avLst>
              <a:gd name="adj1" fmla="val 8333"/>
              <a:gd name="adj2" fmla="val 48635"/>
            </a:avLst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68EA02-5C46-43A7-A903-D7874FDF3C62}"/>
              </a:ext>
            </a:extLst>
          </p:cNvPr>
          <p:cNvSpPr/>
          <p:nvPr/>
        </p:nvSpPr>
        <p:spPr>
          <a:xfrm>
            <a:off x="180083" y="5009932"/>
            <a:ext cx="3989189" cy="1002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“หอผู้ป่วยเฉพาะกิจโควิด </a:t>
            </a:r>
            <a:r>
              <a:rPr lang="en-US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 </a:t>
            </a:r>
            <a:r>
              <a:rPr lang="th-TH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สถานที่อื่นของหน่วยบริการ ที่จัดให้เป็นหอผู้ป่วยที่อยู่ภายใต้การควบคุมกำกับของหน่วยบริการนั้น ๆ ตามมาตรฐานกระทรวงสาธารณสุขกำหนด หรือแนะนำ เช่น </a:t>
            </a: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Cohort ward, Camp Isolation, </a:t>
            </a:r>
            <a:r>
              <a:rPr lang="th-TH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โรงพยาบาลสนาม เป็นต้น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11021-4966-4429-BB1D-1E12C59C5C52}"/>
              </a:ext>
            </a:extLst>
          </p:cNvPr>
          <p:cNvSpPr txBox="1"/>
          <p:nvPr/>
        </p:nvSpPr>
        <p:spPr>
          <a:xfrm>
            <a:off x="5635690" y="295780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141C3-DE7E-4A5C-B008-506D157B5CB8}"/>
              </a:ext>
            </a:extLst>
          </p:cNvPr>
          <p:cNvSpPr txBox="1"/>
          <p:nvPr/>
        </p:nvSpPr>
        <p:spPr>
          <a:xfrm>
            <a:off x="5635690" y="295780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FE46E9-DFEF-43B8-8662-C0C08CF05D51}"/>
              </a:ext>
            </a:extLst>
          </p:cNvPr>
          <p:cNvSpPr txBox="1"/>
          <p:nvPr/>
        </p:nvSpPr>
        <p:spPr>
          <a:xfrm>
            <a:off x="3791744" y="6334780"/>
            <a:ext cx="7416824" cy="523220"/>
          </a:xfrm>
          <a:prstGeom prst="rect">
            <a:avLst/>
          </a:prstGeom>
          <a:solidFill>
            <a:srgbClr val="0070C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ค่าบริหารจัดการด้านยา 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หน่วยบริการสามารถจัดส่งยาทางไปรษณีย์สำหรับผู้ป่วยที่รับยาอย่างต่อเนื่องในหน่วย</a:t>
            </a:r>
            <a:r>
              <a:rPr lang="th-TH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  อัตราไม่เกิน </a:t>
            </a:r>
            <a:r>
              <a:rPr lang="en-US" sz="1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th-TH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บาท/ครั้ง </a:t>
            </a:r>
            <a:endParaRPr lang="th-TH" sz="1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9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69680-FA90-4F31-8B63-05E26B1D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6A2DB5-9785-4CC7-9250-28B98527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ขอบเขตบริการและเงื่อนไขการขอรับค่าใช้จ่าย</a:t>
            </a:r>
            <a:endParaRPr lang="th-TH" sz="36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67A10-9DEF-4C35-98B8-9CC24825B47A}"/>
              </a:ext>
            </a:extLst>
          </p:cNvPr>
          <p:cNvSpPr/>
          <p:nvPr/>
        </p:nvSpPr>
        <p:spPr>
          <a:xfrm>
            <a:off x="590476" y="1072241"/>
            <a:ext cx="11347528" cy="493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h-TH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เป็นการให้บริการแก่ผู้ป่วยที่มีสิทธิในระบบหลักประกันสุขภาพแห่งชาติ ที่เป็นผู้ติดเชื้อ หรือผู้ที่มี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อาการและอาการแสดงที่สันนิษฐานไว้ก่อนว่าผู้ป่วยดังกล่าวเป็นผู้ป่วยโรคติดเชื้อไวรัสโค</a:t>
            </a:r>
            <a:r>
              <a:rPr lang="th-TH" sz="2200" spc="-1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 หรือโรคโควิด 19 (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  Disease 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(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19)) ตามประกาศกระทรวงสาธารณสุข เรื่อง หลักเกณฑ์ วิธีการ และเงื่อนไขการช่วยเหลือเยียวยาแก่ผู้ป่วยฉุกเฉินโรคติดต่ออันตราย ตามกฎหมายว่าด้วยโรคติดต่อ กรณีโรคติดเชื้อไวรัสโค</a:t>
            </a:r>
            <a:r>
              <a:rPr lang="th-TH" sz="2200" spc="-1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หรือโรคโควิด 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 Disease 2019 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19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 การระดมทรัพยากรและมีส่วนร่วมในการช่วยเหลือเยียวยา และการจัดให้มีการส่งต่อผู้ป่วยไปยังสถานพยาบาลอื่น 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th-TH" sz="800" spc="-1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เป็นการจ่ายให้แก่หน่วยบริการในระบบหลักประกันสุขภาพแห่งชาติ ที่ให้บริการแก่ผู้มีสิทธิหลักประกันสุขภาพแห่งชาติ ตามข้อ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en-US" sz="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สำหรับการเข้ารับบริการ</a:t>
            </a: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</a:t>
            </a:r>
          </a:p>
          <a:p>
            <a:pPr marL="712788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th-TH" sz="2200" spc="-1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บริการผู้ป่วยนอก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ตั้งแต่วันที่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 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มีนาคม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เป็นต้นไป</a:t>
            </a:r>
            <a:r>
              <a:rPr lang="th-TH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</a:t>
            </a:r>
          </a:p>
          <a:p>
            <a:pPr marL="712788"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079500" algn="l"/>
              </a:tabLst>
            </a:pPr>
            <a:r>
              <a:rPr lang="th-TH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ประเภทผู้ป่วยใน ที่จำหน่ายออกจากหน่วยบริการตั้งแต่วันที่ </a:t>
            </a:r>
            <a:r>
              <a:rPr lang="en-US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มีนาคม </a:t>
            </a:r>
            <a:r>
              <a:rPr lang="en-US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r>
              <a:rPr lang="th-TH" sz="22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เป็นต้นไป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5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18AD6-D595-4B6F-A216-6A3BFAEB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8E20F-23D1-4755-88EA-D4E2E0B4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การจ่ายค่าใช้จ่ายเพื่อบริการสาธารณสุข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BF9BF-DC92-42CB-B503-6872B1250444}"/>
              </a:ext>
            </a:extLst>
          </p:cNvPr>
          <p:cNvSpPr/>
          <p:nvPr/>
        </p:nvSpPr>
        <p:spPr>
          <a:xfrm>
            <a:off x="651878" y="990235"/>
            <a:ext cx="10888244" cy="4448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50000"/>
              </a:lnSpc>
              <a:spcAft>
                <a:spcPts val="0"/>
              </a:spcAf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 จ่ายค่าใช้จ่ายสำหรับการจัดบริการสาธารณสุขให้แก่ผู้ป่วยที่มีสิทธิหลักประกันสุขภาพแห่งชาติ โดยจ่ายค่าใช้จ่าย</a:t>
            </a:r>
            <a:r>
              <a:rPr lang="th-TH" sz="24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เพิ่มเติมจากอัตราตามระบบปกติ</a:t>
            </a:r>
            <a:r>
              <a:rPr lang="th-TH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ดังนี้	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439738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ค่าตรวจทางห้องปฏิบัติการยืนยันการติดเชื้อ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439738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ค่ายาที่เป็นการรักษาเฉพาะผู้ป่วยโรคติดเชื้อ</a:t>
            </a:r>
            <a:r>
              <a:rPr lang="th-TH" sz="24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ไวรัสโค</a:t>
            </a:r>
            <a:r>
              <a:rPr lang="th-TH" sz="2400" spc="-2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4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</a:t>
            </a:r>
            <a:r>
              <a:rPr lang="en-US" sz="24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r>
              <a:rPr lang="th-TH" sz="24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หรือโรคโควิด </a:t>
            </a:r>
            <a:r>
              <a:rPr lang="en-US" sz="2400" spc="-2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(Coronavirus Disease 2019</a:t>
            </a: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19</a:t>
            </a: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439738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ค่าห้องควบคุมและค่าอาหาร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439738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protective equipment : PPE)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439738" algn="thaiDi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  <a:tabLst>
                <a:tab pos="810260" algn="l"/>
              </a:tabLst>
            </a:pPr>
            <a:r>
              <a:rPr lang="th-TH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ค่าพาหนะรับส่งต่อผู้ป่วย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1AB2C-8C6E-4889-92D3-BEA3067B0909}"/>
              </a:ext>
            </a:extLst>
          </p:cNvPr>
          <p:cNvSpPr/>
          <p:nvPr/>
        </p:nvSpPr>
        <p:spPr>
          <a:xfrm>
            <a:off x="839416" y="5561014"/>
            <a:ext cx="10700706" cy="86690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อุปกรณ์ป้องกันส่วนบุคคล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Protective Equipment : PPE)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ที่สามารถขอรับค่าใช้จ่ายได้จาก สปสช. ต้องเป็นอุปกรณ์ป้องกันส่วนบุคคล ที่เป็นไปตามมาตรฐานที่กำหนด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9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24DF8-F9C7-4D2F-91BE-EEEE2A99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DE19A-09E7-4210-8F2F-7FA8A5475746}"/>
              </a:ext>
            </a:extLst>
          </p:cNvPr>
          <p:cNvSpPr/>
          <p:nvPr/>
        </p:nvSpPr>
        <p:spPr>
          <a:xfrm>
            <a:off x="427212" y="858070"/>
            <a:ext cx="11510792" cy="575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ประเภทบริการผู้ป่วยนอก (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OP) </a:t>
            </a:r>
          </a:p>
          <a:p>
            <a:pPr marL="360363" indent="-360363">
              <a:lnSpc>
                <a:spcPct val="150000"/>
              </a:lnSpc>
              <a:tabLst>
                <a:tab pos="269875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การตรวจทางห้องปฏิบัติการยืนยันการติดเชื้อ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มีรายละเอียด ดังนี้</a:t>
            </a:r>
          </a:p>
          <a:p>
            <a:pPr marL="360363" indent="-360363">
              <a:lnSpc>
                <a:spcPct val="150000"/>
              </a:lnSpc>
              <a:tabLst>
                <a:tab pos="269875" algn="l"/>
                <a:tab pos="809625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1) ค่าตรวจทางห้องปฏิบัติการยืนยันการติดเชื้อ รวมค่าอุปกรณ์ป้องกันส่วนบุคคล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</a:t>
            </a:r>
          </a:p>
          <a:p>
            <a:pPr marL="360363" indent="-360363">
              <a:lnSpc>
                <a:spcPct val="150000"/>
              </a:lnSpc>
              <a:tabLst>
                <a:tab pos="269875" algn="l"/>
                <a:tab pos="809625" algn="l"/>
                <a:tab pos="1079500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บุคลากรห้องปฏิบัติการยืนยันการติดเชื้อ จ่ายตามจริงไม่เกิน 3,000 บาทต่อครั้งบริการ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indent="-360363">
              <a:lnSpc>
                <a:spcPct val="150000"/>
              </a:lnSpc>
              <a:tabLst>
                <a:tab pos="269875" algn="l"/>
                <a:tab pos="809625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	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สำหรับบุคลากรเพื่อเก็บตัวอย่างส่งตรวจ จ่ายตามจริงไม่เกิน </a:t>
            </a:r>
          </a:p>
          <a:p>
            <a:pPr marL="360363" indent="-360363">
              <a:lnSpc>
                <a:spcPct val="150000"/>
              </a:lnSpc>
              <a:tabLst>
                <a:tab pos="269875" algn="l"/>
                <a:tab pos="809625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540 บาทต่อครั้งบริการ</a:t>
            </a:r>
          </a:p>
          <a:p>
            <a:pPr marL="360363" indent="-360363">
              <a:lnSpc>
                <a:spcPct val="150000"/>
              </a:lnSpc>
              <a:tabLst>
                <a:tab pos="360363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ค่ายาที่เป็นการรักษาเฉพาะผู้ป่วยโควิด 19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 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7,200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บาทต่อราย</a:t>
            </a:r>
          </a:p>
          <a:p>
            <a:pPr marL="360363" lvl="0" indent="-360363">
              <a:lnSpc>
                <a:spcPct val="150000"/>
              </a:lnSpc>
              <a:tabLst>
                <a:tab pos="269875" algn="l"/>
              </a:tabLst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1.3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ค่าพาหนะรับส่งต่อผู้ป่วยระหว่างหน่วยบริการ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โดยมีรายละเอียด ดังนี้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69988" indent="-1169988">
              <a:lnSpc>
                <a:spcPct val="150000"/>
              </a:lnSpc>
              <a:tabLst>
                <a:tab pos="269875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ค่าพาหนะรับส่งต่อผู้ป่วยระหว่างหน่วยบริการ อัตราจ่ายเป็นไปตามคู่มือแนวทางปฏิบัติในการขอรับค่าใช้จ่ายเพื่อบริการสาธารณสุขของสำนักงาน</a:t>
            </a:r>
          </a:p>
          <a:p>
            <a:pPr marL="1079500" indent="-1079500">
              <a:lnSpc>
                <a:spcPct val="150000"/>
              </a:lnSpc>
              <a:tabLst>
                <a:tab pos="269875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2)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รวมค่าทำความสะอาดฆ่าเชื้อพาหนะ จ่ายตามจริงไม่เกิน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3,700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บาทต่อครั้งที่มีการส่งต่อผู้ป่วย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4F530-154D-4F28-8E7C-B91FBE957F15}"/>
              </a:ext>
            </a:extLst>
          </p:cNvPr>
          <p:cNvSpPr/>
          <p:nvPr/>
        </p:nvSpPr>
        <p:spPr>
          <a:xfrm>
            <a:off x="423562" y="253974"/>
            <a:ext cx="10280950" cy="654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อัตราและเงื่อนไขการการขอรับค่าใช้จ่าย </a:t>
            </a: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24DF8-F9C7-4D2F-91BE-EEEE2A99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DE19A-09E7-4210-8F2F-7FA8A5475746}"/>
              </a:ext>
            </a:extLst>
          </p:cNvPr>
          <p:cNvSpPr/>
          <p:nvPr/>
        </p:nvSpPr>
        <p:spPr>
          <a:xfrm>
            <a:off x="423562" y="1012302"/>
            <a:ext cx="11488812" cy="556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ประเภทบริการผู้ป่วยใน (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IP) </a:t>
            </a:r>
            <a:endParaRPr lang="en-US" sz="500" b="1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indent="-360363">
              <a:lnSpc>
                <a:spcPct val="150000"/>
              </a:lnSpc>
              <a:tabLst>
                <a:tab pos="1079500" algn="l"/>
              </a:tabLst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การตรวจทางห้องปฏิบัติการยืนยันการติดเชื้อ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มีรายละเอียด ดังนี้</a:t>
            </a:r>
          </a:p>
          <a:p>
            <a:pPr marL="360363" indent="-360363">
              <a:lnSpc>
                <a:spcPct val="150000"/>
              </a:lnSpc>
              <a:tabLst>
                <a:tab pos="1079500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1) ค่าตรวจทางห้องปฏิบัติการยืนยันการติดเชื้อ รวมค่าอุปกรณ์ป้องกันส่วนบุคคล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</a:t>
            </a:r>
          </a:p>
          <a:p>
            <a:pPr marL="360363" indent="-360363">
              <a:lnSpc>
                <a:spcPct val="150000"/>
              </a:lnSpc>
              <a:tabLst>
                <a:tab pos="1079500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บุคลากรห้องปฏิบัติการยืนยันการติดเชื้อ จ่ายตามจริงไม่เกิน 3,000 บาทต่อครั้งบริการ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indent="-360363">
              <a:lnSpc>
                <a:spcPct val="150000"/>
              </a:lnSpc>
              <a:tabLst>
                <a:tab pos="107950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สำหรับบุคลากรเพื่อเก็บตัวอย่างส่งตรวจ จ่ายตามจริงไม่เกิน </a:t>
            </a:r>
          </a:p>
          <a:p>
            <a:pPr marL="360363" indent="-360363">
              <a:lnSpc>
                <a:spcPct val="150000"/>
              </a:lnSpc>
              <a:tabLst>
                <a:tab pos="989013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540 บาทต่อครั้งบริการ</a:t>
            </a:r>
          </a:p>
          <a:p>
            <a:pPr>
              <a:lnSpc>
                <a:spcPct val="150000"/>
              </a:lnSpc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ค่าห้องควบคุมรวมค่าอาหาร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tabLst>
                <a:tab pos="809625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	 1)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ค่าห้องควบคุมหรือห้องดูแลการรักษารวมค่าอาหาร จ่ายตามจริงไม่เกิน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2,500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บาทต่อวัน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tabLst>
                <a:tab pos="809625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		2)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ค่าหอผู้ป่วยเฉพาะกิจโควิด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1,500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บาทต่อวัน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บาทต่อชุด</a:t>
            </a:r>
          </a:p>
          <a:p>
            <a:pPr lvl="2">
              <a:lnSpc>
                <a:spcPct val="150000"/>
              </a:lnSpc>
              <a:tabLst>
                <a:tab pos="1258888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อาการเล็กน้อยถึงอาการปานกลาง จ่ายตามการให้บริการจริง ไม่เกินจำนวน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ชุดต่อวัน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50000"/>
              </a:lnSpc>
              <a:tabLst>
                <a:tab pos="1258888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อาการรุนแรง จ่ายตามการให้บริการจริง ไม่เกินจำนวน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ชุดต่อวัน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35D8DC-4BC2-483F-AC7C-5D2CD29F2529}"/>
              </a:ext>
            </a:extLst>
          </p:cNvPr>
          <p:cNvSpPr/>
          <p:nvPr/>
        </p:nvSpPr>
        <p:spPr>
          <a:xfrm>
            <a:off x="423562" y="239159"/>
            <a:ext cx="10280950" cy="654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อัตราและเงื่อนไขการการขอรับค่าใช้จ่าย </a:t>
            </a: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8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24DF8-F9C7-4D2F-91BE-EEEE2A99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DE19A-09E7-4210-8F2F-7FA8A5475746}"/>
              </a:ext>
            </a:extLst>
          </p:cNvPr>
          <p:cNvSpPr/>
          <p:nvPr/>
        </p:nvSpPr>
        <p:spPr>
          <a:xfrm>
            <a:off x="370377" y="943303"/>
            <a:ext cx="1145124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ประเภทบริการผู้ป่วยใน (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IP) 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indent="-804863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ค่ายาที่เป็นการรักษาเฉพาะผู้ป่วยโควิด 19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จ่ายตามจริง 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7,200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บาทต่อราย หรือจ่ายชดเชยเป็นยา 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ในกรณีมีความจำเป็นที่หน่วยบริการต้องใช้ยารักษาผู้ป่วยเกินกว่าอัตราที่กำหนด สามารถอุทธรณ์มายัง สปสช.เป็นรายกรณี </a:t>
            </a:r>
            <a:r>
              <a:rPr lang="th-T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กรณียาที่จ่ายชดเชยเป็นยา หน่วยบริการจะได้รับยาตามระบบการจัดส่งยาขององค์การเภสัชกรรม (</a:t>
            </a:r>
            <a:r>
              <a:rPr 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Vender Managed Inventory : VMI</a:t>
            </a:r>
            <a:r>
              <a:rPr lang="th-TH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lvl="0" indent="-360363">
              <a:lnSpc>
                <a:spcPct val="15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2.5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ค่าพาหนะรับส่งต่อผู้ป่วยระหว่างหน่วยบริการ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โดยมีรายละเอียด ดังนี้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8888" indent="-1258888">
              <a:tabLst>
                <a:tab pos="712788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1)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ค่าพาหนะรับส่งต่อผู้ป่วยระหว่างหน่วยบริการ อัตราจ่ายเป็นไปตามคู่มือแนวทางปฏิบัติในการต่อครั้งที่มีการส่งต่อผู้ป่วย ขอรับค่าใช้จ่ายเพื่อบริการสาธารณสุขของสำนักงาน</a:t>
            </a:r>
          </a:p>
          <a:p>
            <a:pPr marL="1258888" indent="-1258888">
              <a:tabLst>
                <a:tab pos="712788" algn="l"/>
              </a:tabLst>
            </a:pPr>
            <a:endParaRPr lang="th-TH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8888" indent="-1258888">
              <a:tabLst>
                <a:tab pos="712788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2)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รวมค่าทำความสะอาดฆ่าเชื้อพาหนะ จ่ายตามจริงไม่เกิน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3,700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A0057-60C2-4B67-B168-1ECC4AE6DDA7}"/>
              </a:ext>
            </a:extLst>
          </p:cNvPr>
          <p:cNvSpPr/>
          <p:nvPr/>
        </p:nvSpPr>
        <p:spPr>
          <a:xfrm>
            <a:off x="701280" y="4988768"/>
            <a:ext cx="11140166" cy="128240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กรณีเป็นผู้ป่วยที่ต้องสอบสวนโรค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Under Investigation : PUI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ตามหลักเกณฑ์ที่กระทรวงสาธารณสุขกำหนด  และแพทย์มีความเห็นว่าต้องรับไว้ในหน่วยบริการหรือหอผู้ป่วยเฉพาะกิจโควิด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จะถือว่า เป็นกรณีบริการประเภทผู้ป่วยใน ซึ่งสามารถขอรับค่าใช้จ่ายจาก สปสช.ได้ตามอัตราและเงื่อนไขนี้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96AC2-7F0B-47F7-8528-7741AC6CDA8A}"/>
              </a:ext>
            </a:extLst>
          </p:cNvPr>
          <p:cNvSpPr/>
          <p:nvPr/>
        </p:nvSpPr>
        <p:spPr>
          <a:xfrm>
            <a:off x="333387" y="228798"/>
            <a:ext cx="10280950" cy="6547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อัตราและเงื่อนไขการการขอรับค่าใช้จ่าย </a:t>
            </a:r>
            <a:endParaRPr 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2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0A63B3-8641-4A2E-AB6C-3D55FCA0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0" y="1693969"/>
            <a:ext cx="867411" cy="82423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D1D72B-53A3-430E-8475-B892DEB60847}"/>
              </a:ext>
            </a:extLst>
          </p:cNvPr>
          <p:cNvSpPr/>
          <p:nvPr/>
        </p:nvSpPr>
        <p:spPr>
          <a:xfrm>
            <a:off x="6282594" y="2310829"/>
            <a:ext cx="5759413" cy="429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หน่วยบริการประจำ/หน่วยบริการรับส่งต่อ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มีช่องทางการสื่อสารระหว่างแพทย์ผู้รักษาและผู้ป่วย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แพทย์สั่งการรักษา ซักประวัติ ถามอาการ บันทึกข้อมูลการรักษาในเวชระเบียน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หน่วยบริการทำหน้าที่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packing </a:t>
            </a: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ไปรษณีย์ นัดหมายหน่วยบริการเวลาไปรับยาที่ รพ. เพื่อจัดส่งยาให้ผู้ป่วยที่บ้าน (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สปสช.จ่ายชดเชยเงินให้ รพ.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th-TH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บาท/ครั้ง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F4481-21D7-474C-BABC-04FCCB48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1900" y="6304235"/>
            <a:ext cx="640080" cy="365125"/>
          </a:xfrm>
        </p:spPr>
        <p:txBody>
          <a:bodyPr/>
          <a:lstStyle/>
          <a:p>
            <a:fld id="{49598980-D22C-4904-9F8F-3DB09B2ECD8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BD380A0-1DC2-4F6B-91AC-4FEF07E2E6B0}"/>
              </a:ext>
            </a:extLst>
          </p:cNvPr>
          <p:cNvSpPr/>
          <p:nvPr/>
        </p:nvSpPr>
        <p:spPr>
          <a:xfrm>
            <a:off x="5879976" y="1818757"/>
            <a:ext cx="2808312" cy="406605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เงื่อนไขการจัดบริการ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C527C-3B3C-47CE-8742-C792688F0A17}"/>
              </a:ext>
            </a:extLst>
          </p:cNvPr>
          <p:cNvSpPr txBox="1"/>
          <p:nvPr/>
        </p:nvSpPr>
        <p:spPr>
          <a:xfrm>
            <a:off x="0" y="-11363"/>
            <a:ext cx="12192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2.2) </a:t>
            </a:r>
            <a:r>
              <a:rPr lang="th-TH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ค่าบริหารจัดการด้านยาหรือเวชภัณฑ์ทางการแพทย์ ทางไปรษณีย์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A4673A-3A6F-4088-9B0B-158408CE664D}"/>
              </a:ext>
            </a:extLst>
          </p:cNvPr>
          <p:cNvGrpSpPr/>
          <p:nvPr/>
        </p:nvGrpSpPr>
        <p:grpSpPr>
          <a:xfrm>
            <a:off x="2315325" y="776527"/>
            <a:ext cx="1362642" cy="1463842"/>
            <a:chOff x="2217337" y="2173766"/>
            <a:chExt cx="1807368" cy="167458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EF4662-FCD4-4786-8225-E1F5D95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6020" y="2531046"/>
              <a:ext cx="1530003" cy="131730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E7A383-A451-4507-A7D3-4158C7D39FD3}"/>
                </a:ext>
              </a:extLst>
            </p:cNvPr>
            <p:cNvSpPr/>
            <p:nvPr/>
          </p:nvSpPr>
          <p:spPr>
            <a:xfrm>
              <a:off x="2217337" y="2173766"/>
              <a:ext cx="1807368" cy="598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หน่วยบริการในระบบ </a:t>
              </a:r>
              <a:r>
                <a:rPr lang="en-US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UC</a:t>
              </a:r>
              <a:endPara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150091-0185-49C9-A421-016541C26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6" y="2157725"/>
            <a:ext cx="554555" cy="414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FC4843-61BF-49BE-A5D8-16B2E6476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147" y="4927127"/>
            <a:ext cx="1194162" cy="806129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601E416-7DCA-4D6A-ACE5-4A24CD6D5F83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>
            <a:off x="4248781" y="2106087"/>
            <a:ext cx="1315447" cy="2821040"/>
          </a:xfrm>
          <a:prstGeom prst="curvedConnector2">
            <a:avLst/>
          </a:prstGeom>
          <a:ln w="285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D80413-3FBF-4085-8E89-A1076C8E95D4}"/>
              </a:ext>
            </a:extLst>
          </p:cNvPr>
          <p:cNvCxnSpPr>
            <a:cxnSpLocks/>
          </p:cNvCxnSpPr>
          <p:nvPr/>
        </p:nvCxnSpPr>
        <p:spPr>
          <a:xfrm>
            <a:off x="1922421" y="5481020"/>
            <a:ext cx="2935585" cy="0"/>
          </a:xfrm>
          <a:prstGeom prst="straightConnector1">
            <a:avLst/>
          </a:prstGeom>
          <a:ln w="28575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9E61D7F-E16F-46DC-BF99-B3008F61A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8" y="4953864"/>
            <a:ext cx="1552381" cy="779391"/>
          </a:xfrm>
          <a:prstGeom prst="rect">
            <a:avLst/>
          </a:prstGeom>
        </p:spPr>
      </p:pic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71FB17AE-352B-4920-8D21-66069C927E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266971" y="2245626"/>
            <a:ext cx="3326065" cy="2012181"/>
          </a:xfrm>
          <a:prstGeom prst="curvedConnector2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46461851-3A86-407C-A246-8075F8E0AB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2222" y="1664607"/>
            <a:ext cx="1493378" cy="3262519"/>
          </a:xfrm>
          <a:prstGeom prst="curvedConnector2">
            <a:avLst/>
          </a:prstGeom>
          <a:ln w="25400">
            <a:solidFill>
              <a:srgbClr val="3333FF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700D1C62-9D51-41D5-8487-70514D9E0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009" y="5021964"/>
            <a:ext cx="1428571" cy="34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87D19-FDFE-4AAE-BD76-0384F55A4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228" y="4578549"/>
            <a:ext cx="720080" cy="82424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68F8F6-20E2-4C6F-BF7C-631AB806B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282" y="1094434"/>
            <a:ext cx="1475393" cy="406604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C85A051-B0C1-44A5-A2A8-C5FFE46C9F59}"/>
              </a:ext>
            </a:extLst>
          </p:cNvPr>
          <p:cNvCxnSpPr/>
          <p:nvPr/>
        </p:nvCxnSpPr>
        <p:spPr>
          <a:xfrm>
            <a:off x="3543778" y="1297736"/>
            <a:ext cx="17305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0F0BFE7-1443-4258-AAEA-A7AFADC3E2DD}"/>
              </a:ext>
            </a:extLst>
          </p:cNvPr>
          <p:cNvSpPr/>
          <p:nvPr/>
        </p:nvSpPr>
        <p:spPr>
          <a:xfrm>
            <a:off x="-44003" y="1108379"/>
            <a:ext cx="2012515" cy="879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ไปรษณีย์ในพื้นที่         นำกล่องพัสดุไปวาง </a:t>
            </a:r>
          </a:p>
          <a:p>
            <a:pPr algn="ctr"/>
            <a:r>
              <a:rPr lang="th-TH" sz="14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และนัดเวลารับยา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F5ED25D-9B37-4C2D-9FA1-EF53C56536E7}"/>
              </a:ext>
            </a:extLst>
          </p:cNvPr>
          <p:cNvSpPr/>
          <p:nvPr/>
        </p:nvSpPr>
        <p:spPr>
          <a:xfrm>
            <a:off x="3677967" y="2894066"/>
            <a:ext cx="1657354" cy="69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การสื่อสารกับแพทย์กับผู้ป่วย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1C270D-3DC8-4F47-AA49-3A4F39469B3C}"/>
              </a:ext>
            </a:extLst>
          </p:cNvPr>
          <p:cNvSpPr/>
          <p:nvPr/>
        </p:nvSpPr>
        <p:spPr>
          <a:xfrm>
            <a:off x="3543778" y="738971"/>
            <a:ext cx="1657354" cy="699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เบิกจ่าย</a:t>
            </a:r>
          </a:p>
        </p:txBody>
      </p:sp>
    </p:spTree>
    <p:extLst>
      <p:ext uri="{BB962C8B-B14F-4D97-AF65-F5344CB8AC3E}">
        <p14:creationId xmlns:p14="http://schemas.microsoft.com/office/powerpoint/2010/main" val="136804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5E97-E064-4A2A-8222-1188946B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56" y="404664"/>
            <a:ext cx="10096156" cy="648072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เงื่อนไขการบริหารจัดการด้านยาหรือเวชภัณฑ์ทางการแพทย์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67BD-FBAB-4910-9D92-07B6DA8F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56" y="1268760"/>
            <a:ext cx="11348304" cy="482453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เป็นผู้ป่วยที่รักษาในหน่วยบริการประจำหรือหน่วยบริการรับส่งต่อ ที่ต้องรับยาหรือเวชภัณฑ์ทางการแพทย์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หน่วยบริการประจำหรือหน่วยบริการรับส่งต่อ จัดให้มีช่องทางการสื่อสารระหว่างแพทย์ผู้รักษาและผู้ป่วย เพื่อสั่งการรักษา ซักประวัติ หรือสอบถามอาการจากผู้ป่วยหรือผู้ดูแล และบันทึกข้อมูลการรักษาในเวชระเบียน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ให้กำหนดประเภทของยาหรือเวชภัณฑ์ทางการแพทย์ โดยคำนึงถึงคุณภาพ วิธีการใช้ และปริมาณ ที่เหมาะสมและปลอดภัยต่อผู้ป่วย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การจัดส่งยาหรือเวชภัณฑ์ทางการแพทย์ ด้วยบริการไปรษณีย์ด่วนพิเศษ (</a:t>
            </a:r>
            <a:r>
              <a:rPr lang="en-US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EMS) </a:t>
            </a: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ในประเทศ ประกอบการขอรับค่าใช้จ่ายเพื่อบริการสาธารณสุข 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th-TH" sz="2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อัตราการจ่ายค่าใช้จ่ายในการบริหารจัดการด้านยาหรือเวชภัณฑ์ทางการแพทย์ ให้หน่วยบริการประจำหรือหน่วยบริการรับส่งต่อ เพิ่มเติมในอัตราไม่เกิน 50 บาทต่อครั้ง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endParaRPr lang="th-TH" sz="2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5144-EEFF-445A-A74A-E9F448BE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4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หัวข้อนำเสนอ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6FDC8-D100-4959-B910-7C655AFF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41" y="1196752"/>
            <a:ext cx="10981791" cy="4824536"/>
          </a:xfrm>
        </p:spPr>
        <p:txBody>
          <a:bodyPr>
            <a:normAutofit/>
          </a:bodyPr>
          <a:lstStyle/>
          <a:p>
            <a:pPr marL="439738" indent="-439738">
              <a:lnSpc>
                <a:spcPct val="150000"/>
              </a:lnSpc>
              <a:buFont typeface="+mj-lt"/>
              <a:buAutoNum type="arabicParenR"/>
            </a:pP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การให้บริการตรวจคัดกรองและตรวจทางห้องปฏิบัติการเพื่อยืนยันการติดเชื้อโรค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endParaRPr lang="th-TH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9738" indent="-439738">
              <a:lnSpc>
                <a:spcPct val="150000"/>
              </a:lnSpc>
              <a:buFont typeface="+mj-lt"/>
              <a:buAutoNum type="arabicParenR"/>
            </a:pP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การให้บริการสาธารณสุข ให้แก่ผู้ป่วยที่มีสิทธิ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endParaRPr lang="th-TH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4263" indent="-644525" defTabSz="439738">
              <a:lnSpc>
                <a:spcPct val="150000"/>
              </a:lnSpc>
              <a:buNone/>
              <a:tabLst>
                <a:tab pos="439738" algn="l"/>
              </a:tabLst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หน่วยบริการในระบบหลักประกันสุขภาพแห่งชาติ</a:t>
            </a:r>
          </a:p>
          <a:p>
            <a:pPr marL="1084263" indent="-644525" defTabSz="439738">
              <a:lnSpc>
                <a:spcPct val="150000"/>
              </a:lnSpc>
              <a:buNone/>
              <a:tabLst>
                <a:tab pos="439738" algn="l"/>
              </a:tabLst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ค่าบริหารจัดการด้านยาหรือเวชภัณฑ์ทางการแพทย์ 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4263" indent="-644525" defTabSz="439738">
              <a:lnSpc>
                <a:spcPct val="150000"/>
              </a:lnSpc>
              <a:buNone/>
              <a:tabLst>
                <a:tab pos="439738" algn="l"/>
              </a:tabLst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สถานบริการอื่น นอกระบบหลักประกันสุขภาพแห่งชาติ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4263" indent="-1084263" defTabSz="439738">
              <a:lnSpc>
                <a:spcPct val="150000"/>
              </a:lnSpc>
              <a:buNone/>
              <a:tabLst>
                <a:tab pos="439738" algn="l"/>
              </a:tabLst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การให้บริการสาธารณสุข ให้แก่ผู้ป่วยที่มีสิทธิอื่น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00000"/>
              </a:lnSpc>
              <a:buFont typeface="+mj-lt"/>
              <a:buAutoNum type="arabicParenR"/>
            </a:pPr>
            <a:endParaRPr lang="th-TH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arenR"/>
            </a:pP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6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BC18-5828-49CC-9BAA-B88259C6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การประมวลผล การตัดยอดข้อมูล และการอุทธรณ์การจ่าย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4AD08-8787-4DD9-95A2-37FA93C6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04" y="1196752"/>
            <a:ext cx="11176276" cy="482453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การบันทึกขอรับค่าใช้จ่ายของหน่วยบริการในระบบหลักประกันสุขภาพแห่งชาติ ผ่านโปรแกรม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</a:t>
            </a:r>
            <a:endParaRPr lang="th-TH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สปสช.ทำการตรวจสอบและประมวลผลแล้วจะรายงานผลการรับส่งข้อมูลรายวัน (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REP)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ให้หน่วยบริการตรวจสอบทางหน้า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e-Claim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ในวันทำการ จันทร์ พุธ และศุกร์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การตัดยอดข้อมูล จะตัดทุกวันสุดท้ายของเดือนและออกรายงานการจ่ายเงินรายเดือน (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Statement)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ตามวันที่กำหนดเช่นเดียวกับการเบิกจ่ายในระบบปกติอื่น ๆ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การโอนเงินให้หน่วยบริการ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หน่วยบริการจะได้รับการโอนเงินภายใน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นับจากวันตัดยอดข้อมูล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การอุทธรณ์ค่าใช้จ่าย หน่วยบริการสามารถขออุทธรณ์ค่าใช้จ่ายได้ ภายใน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วัน หลังได้รับรายงานการจ่ายเงิน</a:t>
            </a:r>
            <a:endParaRPr lang="en-US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h-TH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82064-A564-417C-9386-D41A9D79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1F37-2BAD-4E97-957B-CBAE183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การติดต่อประสานงาน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69F3-57AC-42D9-8818-A9CC3884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หากหน่วยบริการมีข้อสงสัยต้องการสอบถามเพิ่มเติม สามารถติดต่อได้ดังนี้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366713">
              <a:lnSpc>
                <a:spcPct val="150000"/>
              </a:lnSpc>
              <a:buFont typeface="+mj-lt"/>
              <a:buAutoNum type="arabicParenR"/>
            </a:pP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สำนักงานหลักประสุขภาพแห่งชาติ เขต 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1-13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4863" lvl="0" indent="-366713">
              <a:lnSpc>
                <a:spcPct val="150000"/>
              </a:lnSpc>
              <a:buFont typeface="+mj-lt"/>
              <a:buAutoNum type="arabicParenR"/>
            </a:pP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สายด่วน สปสช. 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1330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ตลอด 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ชั่วโมง</a:t>
            </a:r>
            <a:endParaRPr lang="en-US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4863" lvl="0" indent="-366713">
              <a:lnSpc>
                <a:spcPct val="150000"/>
              </a:lnSpc>
              <a:buFont typeface="+mj-lt"/>
              <a:buAutoNum type="arabicParenR"/>
            </a:pP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Desk </a:t>
            </a:r>
            <a:r>
              <a:rPr lang="th-TH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สำนักบริหารการจัดสรรและชดเชยค่าบริการ ในวันและเวลาราชการ เบอร์โทรศัพท์ </a:t>
            </a:r>
            <a:r>
              <a:rPr lang="en-US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02-142-3100-3 </a:t>
            </a:r>
          </a:p>
          <a:p>
            <a:pPr marL="0" indent="0">
              <a:lnSpc>
                <a:spcPct val="150000"/>
              </a:lnSpc>
              <a:buNone/>
            </a:pPr>
            <a:endParaRPr lang="th-TH"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A97CB-D614-47A4-A02B-62930C6B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6F0A4-A2DB-41EC-B4A6-5B2EB1B0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1" y="559605"/>
            <a:ext cx="4233286" cy="1845654"/>
          </a:xfrm>
          <a:prstGeom prst="rect">
            <a:avLst/>
          </a:prstGeom>
        </p:spPr>
      </p:pic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96114" y="447234"/>
            <a:ext cx="6553104" cy="35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4572000"/>
            <a:ext cx="11341849" cy="8952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2.3) </a:t>
            </a:r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แนวทางขอรับค่าใช้จ่าย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 </a:t>
            </a:r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 เอกชน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195968"/>
            <a:ext cx="10965142" cy="542552"/>
          </a:xfrm>
        </p:spPr>
        <p:txBody>
          <a:bodyPr>
            <a:norm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สำนักงานหลักประกันสุขภาพแห่งชาติ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02317"/>
            <a:ext cx="10081120" cy="640572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ความเป็นมา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7388" y="1196752"/>
            <a:ext cx="11017224" cy="5131572"/>
          </a:xfrm>
          <a:noFill/>
        </p:spPr>
        <p:txBody>
          <a:bodyPr>
            <a:noAutofit/>
          </a:bodyPr>
          <a:lstStyle/>
          <a:p>
            <a:pPr marL="261938" indent="-261938"/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 </a:t>
            </a:r>
            <a:r>
              <a:rPr lang="th-TH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มีนาคม </a:t>
            </a:r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กระทรวงสาธารณสุข ประกาศ</a:t>
            </a:r>
            <a:r>
              <a:rPr lang="en-US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 กำหนดผู้ป่วยฉุกเฉินโรคติดต่ออันตราย ตามกฎหมายว่าด้วยโรคติดต่อ กรณีติดเชื้อไวรัสโค</a:t>
            </a:r>
            <a:r>
              <a:rPr lang="th-TH" sz="24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(</a:t>
            </a:r>
            <a:r>
              <a:rPr lang="en-US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 Disease 2019 (COVID-19))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ราชกิจจานุเบกษา</a:t>
            </a:r>
            <a:r>
              <a:rPr lang="th-TH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มีผลบังคับใช้ วันที่  </a:t>
            </a:r>
            <a:r>
              <a:rPr 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มีนาคม 256</a:t>
            </a:r>
            <a:r>
              <a:rPr 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marL="274638" indent="-274638"/>
            <a:endParaRPr lang="th-TH" sz="800" b="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638" indent="-274638"/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th-TH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มีนาคม 256</a:t>
            </a:r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คณะรัฐมนตรี มีมติเห็นชอบหลักเกณฑ์ วิธีการและเงื่อนไขการกำหนดค่าใช้จ่ายในการดำเนินการผู้ป่วยฉุกเฉินโรคติดต่ออันตราย ตามกฎหมายว่าด้วยโรคติดต่อ กรณีติดเชื้อไวรัสโค</a:t>
            </a:r>
            <a:r>
              <a:rPr lang="th-TH" sz="24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(</a:t>
            </a:r>
            <a:r>
              <a:rPr lang="en-US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 Disease 2019 (COVID-19)) 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มีผลบังคับใช้ วันที่ 5 มีนาคม 2563</a:t>
            </a:r>
          </a:p>
          <a:p>
            <a:pPr marL="274638" indent="-274638"/>
            <a:endParaRPr lang="th-TH" sz="8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638" indent="-274638"/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ข้อบังคับคณะกรรมการหลักประกันสุขภาพแห่งชาติ ว่าด้วยการใช้สิทธิรับบริการสาธารณสุข กรณีมีเหตุสมควร กรณีอุบัติเหตุหรือกรณีเจ็บป่วยฉุกเฉิน(ฉบับที่ </a:t>
            </a:r>
            <a:r>
              <a:rPr lang="en-US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ราชกิจจานุเบกษา </a:t>
            </a:r>
            <a:r>
              <a:rPr 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เมษายน </a:t>
            </a:r>
            <a:r>
              <a:rPr lang="en-US" sz="2400" b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</a:p>
          <a:p>
            <a:pPr marL="274638" indent="-274638"/>
            <a:endParaRPr lang="en-US" sz="8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638" indent="-274638"/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th-TH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มี.ค. </a:t>
            </a:r>
            <a:r>
              <a:rPr lang="en-US" sz="2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 </a:t>
            </a:r>
            <a:r>
              <a:rPr lang="th-TH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เริ่มระบบ </a:t>
            </a:r>
            <a:r>
              <a:rPr lang="en-US" sz="24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</a:t>
            </a:r>
            <a:endParaRPr lang="th-TH" sz="2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2B053-0A8F-4AAB-8742-370E6456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2F0CEB-3CD4-4798-8174-1BDCEEF764E0}"/>
              </a:ext>
            </a:extLst>
          </p:cNvPr>
          <p:cNvSpPr txBox="1">
            <a:spLocks/>
          </p:cNvSpPr>
          <p:nvPr/>
        </p:nvSpPr>
        <p:spPr>
          <a:xfrm>
            <a:off x="0" y="279559"/>
            <a:ext cx="12192000" cy="479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3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บทบาทและหน้าที่ของหน่วยงาน</a:t>
            </a:r>
            <a:r>
              <a:rPr lang="th-TH" sz="3000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</a:t>
            </a:r>
            <a:r>
              <a:rPr lang="th-TH" sz="3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กรณี </a:t>
            </a:r>
            <a:r>
              <a:rPr lang="en-US" sz="3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</a:t>
            </a:r>
            <a:endParaRPr lang="th-TH" sz="30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57965-F2DA-4DA5-85FE-6BC80A560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84639"/>
              </p:ext>
            </p:extLst>
          </p:nvPr>
        </p:nvGraphicFramePr>
        <p:xfrm>
          <a:off x="143338" y="774492"/>
          <a:ext cx="11905323" cy="580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61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34" y="3640702"/>
            <a:ext cx="1121843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ประกอบด้วย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กรณีดังนี้</a:t>
            </a:r>
          </a:p>
          <a:p>
            <a:r>
              <a: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274638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กรณีอุบัติเหตุหรือ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กรณีเจ็บป่วยฉุกเฉินวิกฤติ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</a:t>
            </a:r>
          </a:p>
          <a:p>
            <a:pPr indent="274638"/>
            <a:endParaRPr lang="en-US" sz="11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74638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กรณีอุบัติเหตุหรือ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กรณีเจ็บป่วยฉุกเฉินเร่งด่วน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ไม่รุนแรง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th-TH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lang="en-US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Non-UCEP</a:t>
            </a:r>
          </a:p>
          <a:p>
            <a:pPr indent="274638"/>
            <a:r>
              <a:rPr lang="th-TH" sz="11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1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74638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กรณีเหตุสมควร </a:t>
            </a:r>
            <a:endParaRPr lang="en-U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74638"/>
            <a:endParaRPr lang="en-US" sz="11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74638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กรณีผู้ป่วยโรคติดเชื้อ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ไวรัสโค</a:t>
            </a:r>
            <a:r>
              <a:rPr lang="th-TH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 Disease 2019 (COVID-19))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 กรณี  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 </a:t>
            </a:r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มีผลบังคับใช้ 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มี.ค. </a:t>
            </a:r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</a:t>
            </a:r>
            <a:endParaRPr lang="th-TH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784" y="1718775"/>
            <a:ext cx="191764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21" y="2727978"/>
            <a:ext cx="28125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สถานพยาบาลอื่น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1026" y="1752500"/>
            <a:ext cx="500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ผู้มีสิทธิหลักประกันสุขภาพแห่งชาติ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13085" y="1739589"/>
            <a:ext cx="772543" cy="4418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43342" y="2779906"/>
            <a:ext cx="762005" cy="4418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5849" y="2708920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สถานพยาบาลของเอกชน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นอกระบบ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</a:t>
            </a:r>
            <a:endParaRPr lang="th-TH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5651"/>
            <a:ext cx="12192000" cy="10156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ข้อบังคับคณะกรรมการหลักประกันสุขภาพแห่งชาติ</a:t>
            </a:r>
          </a:p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ว่าด้วยการใช้สิทธิรับบริการสาธารณสุข  กรณีเหตุสมควร  กรณีอุบัติเหตุหรือกรณีเจ็บป่วยฉุกเฉิน </a:t>
            </a:r>
          </a:p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(ฉบับที่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6BED8C-2D37-4505-B345-31D2602E6AE8}"/>
              </a:ext>
            </a:extLst>
          </p:cNvPr>
          <p:cNvSpPr/>
          <p:nvPr/>
        </p:nvSpPr>
        <p:spPr>
          <a:xfrm>
            <a:off x="579309" y="5478870"/>
            <a:ext cx="10995142" cy="85250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6BFC2-EE5D-4531-8B18-DF953D49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627" y="6257897"/>
            <a:ext cx="640080" cy="365125"/>
          </a:xfrm>
        </p:spPr>
        <p:txBody>
          <a:bodyPr/>
          <a:lstStyle/>
          <a:p>
            <a:fld id="{49598980-D22C-4904-9F8F-3DB09B2ECD8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8" descr="Hospital buildings - Free medical icons">
            <a:extLst>
              <a:ext uri="{FF2B5EF4-FFF2-40B4-BE49-F238E27FC236}">
                <a16:creationId xmlns:a16="http://schemas.microsoft.com/office/drawing/2014/main" id="{75D9CE42-844C-45F6-9FDE-4DBCED4E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68" y="2171351"/>
            <a:ext cx="1794885" cy="1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สพฉ. (NIEM_1669) (@NIEMS_1669) | Twitter">
            <a:extLst>
              <a:ext uri="{FF2B5EF4-FFF2-40B4-BE49-F238E27FC236}">
                <a16:creationId xmlns:a16="http://schemas.microsoft.com/office/drawing/2014/main" id="{7969D5CE-EDF8-4061-A463-CC7BEB73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2" y="2098126"/>
            <a:ext cx="1164279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Arrow Straight">
            <a:extLst>
              <a:ext uri="{FF2B5EF4-FFF2-40B4-BE49-F238E27FC236}">
                <a16:creationId xmlns:a16="http://schemas.microsoft.com/office/drawing/2014/main" id="{FA2B36E8-95BE-489C-9BBC-35CF81454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207" y="2198672"/>
            <a:ext cx="925051" cy="914400"/>
          </a:xfrm>
          <a:prstGeom prst="rect">
            <a:avLst/>
          </a:prstGeom>
        </p:spPr>
      </p:pic>
      <p:pic>
        <p:nvPicPr>
          <p:cNvPr id="6" name="Graphic 5" descr="Arrow Slight curve">
            <a:extLst>
              <a:ext uri="{FF2B5EF4-FFF2-40B4-BE49-F238E27FC236}">
                <a16:creationId xmlns:a16="http://schemas.microsoft.com/office/drawing/2014/main" id="{B7C46FE1-3ACC-4449-87B9-A7C38004B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6573" y="2332302"/>
            <a:ext cx="858111" cy="733332"/>
          </a:xfrm>
          <a:prstGeom prst="rect">
            <a:avLst/>
          </a:prstGeom>
        </p:spPr>
      </p:pic>
      <p:pic>
        <p:nvPicPr>
          <p:cNvPr id="7" name="Picture 10" descr="ผู้ใช้ไอคอนสีแดง - ico,png,icns,ไอคอนฟรีดาวน์โหลด">
            <a:extLst>
              <a:ext uri="{FF2B5EF4-FFF2-40B4-BE49-F238E27FC236}">
                <a16:creationId xmlns:a16="http://schemas.microsoft.com/office/drawing/2014/main" id="{1EA25CDD-05C2-4C05-BDB9-ABC98B03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4" y="3710625"/>
            <a:ext cx="843523" cy="8435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</p:pic>
      <p:pic>
        <p:nvPicPr>
          <p:cNvPr id="8" name="Picture 14" descr="ใช้, สีเหลือง อิสระ ไอคอน ของ Flatastic 11 Icons">
            <a:extLst>
              <a:ext uri="{FF2B5EF4-FFF2-40B4-BE49-F238E27FC236}">
                <a16:creationId xmlns:a16="http://schemas.microsoft.com/office/drawing/2014/main" id="{261A5DC4-B7C4-4C25-AECE-E78F22CB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2087" y="3710624"/>
            <a:ext cx="660292" cy="8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ผู้ใช้ไอคอนสีเขียว - ico,png,icns,ไอคอนฟรีดาวน์โหลด">
            <a:extLst>
              <a:ext uri="{FF2B5EF4-FFF2-40B4-BE49-F238E27FC236}">
                <a16:creationId xmlns:a16="http://schemas.microsoft.com/office/drawing/2014/main" id="{02F39222-AD22-4611-A411-F77E7EE0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69" y="3697372"/>
            <a:ext cx="660292" cy="84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AF142-9137-46FF-AC31-36C16E01B25E}"/>
              </a:ext>
            </a:extLst>
          </p:cNvPr>
          <p:cNvSpPr txBox="1"/>
          <p:nvPr/>
        </p:nvSpPr>
        <p:spPr>
          <a:xfrm>
            <a:off x="423347" y="4701074"/>
            <a:ext cx="15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CBFCB-5DC6-4E1C-971C-3A0C140DE836}"/>
              </a:ext>
            </a:extLst>
          </p:cNvPr>
          <p:cNvSpPr txBox="1"/>
          <p:nvPr/>
        </p:nvSpPr>
        <p:spPr>
          <a:xfrm>
            <a:off x="4437915" y="4687219"/>
            <a:ext cx="154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UCEP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87218-4FE3-468E-B2B9-C794A93E5F98}"/>
              </a:ext>
            </a:extLst>
          </p:cNvPr>
          <p:cNvSpPr txBox="1"/>
          <p:nvPr/>
        </p:nvSpPr>
        <p:spPr>
          <a:xfrm>
            <a:off x="335360" y="5095199"/>
            <a:ext cx="1937658" cy="646331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 แรก </a:t>
            </a:r>
          </a:p>
          <a:p>
            <a:pPr algn="ctr"/>
            <a:r>
              <a:rPr lang="th-TH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 </a:t>
            </a:r>
            <a:r>
              <a:rPr lang="en-US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F/S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BB8C2-4B22-4F60-BE2C-9BC661908124}"/>
              </a:ext>
            </a:extLst>
          </p:cNvPr>
          <p:cNvSpPr txBox="1"/>
          <p:nvPr/>
        </p:nvSpPr>
        <p:spPr>
          <a:xfrm>
            <a:off x="2164526" y="5939473"/>
            <a:ext cx="1898287" cy="36933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Fee for service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025F6D-AD10-4DB0-9C8C-E78A82E807C7}"/>
              </a:ext>
            </a:extLst>
          </p:cNvPr>
          <p:cNvSpPr/>
          <p:nvPr/>
        </p:nvSpPr>
        <p:spPr>
          <a:xfrm>
            <a:off x="423347" y="5683406"/>
            <a:ext cx="1743066" cy="80889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 </a:t>
            </a:r>
            <a:r>
              <a:rPr lang="th-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8955CC05-CF6A-4262-8CB5-F2376B373D18}"/>
              </a:ext>
            </a:extLst>
          </p:cNvPr>
          <p:cNvSpPr/>
          <p:nvPr/>
        </p:nvSpPr>
        <p:spPr>
          <a:xfrm>
            <a:off x="4087814" y="5692912"/>
            <a:ext cx="2088598" cy="808891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th-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 หลังแจ้ง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60E3D-3C3D-4DE3-8454-6887B97F1566}"/>
              </a:ext>
            </a:extLst>
          </p:cNvPr>
          <p:cNvSpPr txBox="1"/>
          <p:nvPr/>
        </p:nvSpPr>
        <p:spPr>
          <a:xfrm>
            <a:off x="4056561" y="5066955"/>
            <a:ext cx="2465267" cy="646331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ชม. ก่อนแจ้ง </a:t>
            </a:r>
            <a:r>
              <a:rPr lang="th-TH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ราคาตามเพดาน</a:t>
            </a:r>
            <a:endParaRPr lang="en-US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69E71F3B-6C61-4922-A9D9-4AE22FE1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2788" y="5028144"/>
            <a:ext cx="1271650" cy="1050299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07C0EF-EF94-4D57-8D81-F31DC27BBB6B}"/>
              </a:ext>
            </a:extLst>
          </p:cNvPr>
          <p:cNvSpPr txBox="1"/>
          <p:nvPr/>
        </p:nvSpPr>
        <p:spPr>
          <a:xfrm>
            <a:off x="9507218" y="1784772"/>
            <a:ext cx="212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</a:t>
            </a:r>
          </a:p>
        </p:txBody>
      </p:sp>
      <p:pic>
        <p:nvPicPr>
          <p:cNvPr id="19" name="Picture 26" descr="กำหนดเอง, รายงาน อิสระ ไอคอน ของ Pretty Office 6 Icons">
            <a:extLst>
              <a:ext uri="{FF2B5EF4-FFF2-40B4-BE49-F238E27FC236}">
                <a16:creationId xmlns:a16="http://schemas.microsoft.com/office/drawing/2014/main" id="{21C7FAAF-2985-442E-9407-4080F730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21" y="5068221"/>
            <a:ext cx="1272190" cy="12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ชุดหน้าคลัชคอมแอร์ รถตู้ 10PA ร่องเดี่ยว 12V - 90autoair.com ...">
            <a:extLst>
              <a:ext uri="{FF2B5EF4-FFF2-40B4-BE49-F238E27FC236}">
                <a16:creationId xmlns:a16="http://schemas.microsoft.com/office/drawing/2014/main" id="{33FDC256-33DD-48A1-89A3-620AE97B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71" y="5152771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8F5AFF76-A7AA-4E51-81E6-DFEAC36038B5}"/>
              </a:ext>
            </a:extLst>
          </p:cNvPr>
          <p:cNvSpPr/>
          <p:nvPr/>
        </p:nvSpPr>
        <p:spPr>
          <a:xfrm>
            <a:off x="7516225" y="1815550"/>
            <a:ext cx="484632" cy="338554"/>
          </a:xfrm>
          <a:prstGeom prst="down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C3477-6E78-4FA5-9810-D8C96EB17A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9516" y="1154024"/>
            <a:ext cx="1234847" cy="5219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A4A4A8-A9A1-4533-BFB3-0D1D7E6140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0802" y="2287083"/>
            <a:ext cx="1409524" cy="733333"/>
          </a:xfrm>
          <a:prstGeom prst="rect">
            <a:avLst/>
          </a:prstGeom>
          <a:ln>
            <a:solidFill>
              <a:srgbClr val="002060"/>
            </a:solidFill>
            <a:prstDash val="sysDot"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54064F-1ABE-418F-B81D-8C3E428F5611}"/>
              </a:ext>
            </a:extLst>
          </p:cNvPr>
          <p:cNvSpPr txBox="1"/>
          <p:nvPr/>
        </p:nvSpPr>
        <p:spPr>
          <a:xfrm>
            <a:off x="6765860" y="3231660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รพ.เอกชน นอกระบบ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8384D4D-50AB-4767-892D-1EBD79825628}"/>
              </a:ext>
            </a:extLst>
          </p:cNvPr>
          <p:cNvSpPr/>
          <p:nvPr/>
        </p:nvSpPr>
        <p:spPr>
          <a:xfrm>
            <a:off x="7500344" y="3998519"/>
            <a:ext cx="484632" cy="471172"/>
          </a:xfrm>
          <a:prstGeom prst="down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6D8C2D1-2870-4D3B-91A9-9B85404BB7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26844" y="3006884"/>
            <a:ext cx="1753662" cy="11983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071167-7D08-4D62-83D2-4E2BA631D6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3022" y="4234105"/>
            <a:ext cx="3224102" cy="475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5C5009-43BC-4D02-A96A-1215CB75BA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7985" y="2273831"/>
            <a:ext cx="1427005" cy="7333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93D539-BA8D-468F-9E81-B46235F58F48}"/>
              </a:ext>
            </a:extLst>
          </p:cNvPr>
          <p:cNvSpPr txBox="1"/>
          <p:nvPr/>
        </p:nvSpPr>
        <p:spPr>
          <a:xfrm>
            <a:off x="6824644" y="720772"/>
            <a:ext cx="275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DDF8E73-9EC8-4079-861E-130F18EB8246}"/>
              </a:ext>
            </a:extLst>
          </p:cNvPr>
          <p:cNvSpPr/>
          <p:nvPr/>
        </p:nvSpPr>
        <p:spPr>
          <a:xfrm flipH="1">
            <a:off x="3577198" y="2332302"/>
            <a:ext cx="6875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122906-E6B9-42F2-82B3-08E8FAF8BE31}"/>
              </a:ext>
            </a:extLst>
          </p:cNvPr>
          <p:cNvSpPr txBox="1"/>
          <p:nvPr/>
        </p:nvSpPr>
        <p:spPr>
          <a:xfrm>
            <a:off x="4543187" y="1585841"/>
            <a:ext cx="20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ไม่เข้าเกณฑ์กรณี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B7E14EB-7621-46AD-9A0B-103B904EF874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3693988" y="2108563"/>
            <a:ext cx="199971" cy="2322222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637A78-C9FA-4263-8E55-F6C1DDA436BB}"/>
              </a:ext>
            </a:extLst>
          </p:cNvPr>
          <p:cNvCxnSpPr/>
          <p:nvPr/>
        </p:nvCxnSpPr>
        <p:spPr>
          <a:xfrm flipH="1">
            <a:off x="1110373" y="3369660"/>
            <a:ext cx="15224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1D697ED-7FC9-40CC-8D7F-B537878BF61D}"/>
              </a:ext>
            </a:extLst>
          </p:cNvPr>
          <p:cNvSpPr/>
          <p:nvPr/>
        </p:nvSpPr>
        <p:spPr>
          <a:xfrm>
            <a:off x="991105" y="3389245"/>
            <a:ext cx="410100" cy="30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C79B5970-FD06-427B-B23E-B4F245819A63}"/>
              </a:ext>
            </a:extLst>
          </p:cNvPr>
          <p:cNvSpPr/>
          <p:nvPr/>
        </p:nvSpPr>
        <p:spPr>
          <a:xfrm>
            <a:off x="4628829" y="3409125"/>
            <a:ext cx="410100" cy="30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3BA6EBA-2CCA-4C36-9597-9D6D481F0EA8}"/>
              </a:ext>
            </a:extLst>
          </p:cNvPr>
          <p:cNvSpPr/>
          <p:nvPr/>
        </p:nvSpPr>
        <p:spPr>
          <a:xfrm>
            <a:off x="6744072" y="5119732"/>
            <a:ext cx="452873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DCFC5AF-5656-4B82-9FCD-824C00820981}"/>
              </a:ext>
            </a:extLst>
          </p:cNvPr>
          <p:cNvSpPr/>
          <p:nvPr/>
        </p:nvSpPr>
        <p:spPr>
          <a:xfrm>
            <a:off x="8583022" y="5272132"/>
            <a:ext cx="452873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D721C-BDFF-43CB-A20B-A6F6B48665B2}"/>
              </a:ext>
            </a:extLst>
          </p:cNvPr>
          <p:cNvSpPr txBox="1"/>
          <p:nvPr/>
        </p:nvSpPr>
        <p:spPr>
          <a:xfrm>
            <a:off x="8544272" y="6161159"/>
            <a:ext cx="3223959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ประมวล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ออกรายงาน จ่ายชดเชย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6D3D7B-D043-4C49-A6FE-C343D9DDA464}"/>
              </a:ext>
            </a:extLst>
          </p:cNvPr>
          <p:cNvSpPr/>
          <p:nvPr/>
        </p:nvSpPr>
        <p:spPr>
          <a:xfrm>
            <a:off x="8507244" y="1179443"/>
            <a:ext cx="3421404" cy="553551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C679D3-45D5-4955-ABA4-5A3697D822B8}"/>
              </a:ext>
            </a:extLst>
          </p:cNvPr>
          <p:cNvSpPr/>
          <p:nvPr/>
        </p:nvSpPr>
        <p:spPr>
          <a:xfrm>
            <a:off x="-21010" y="-14726"/>
            <a:ext cx="12192000" cy="7107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การเข้ารับบริการตามข้อบังคับ ฯ มาตรา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(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ฉบับที่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th-TH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7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376" y="385791"/>
            <a:ext cx="6234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หลักเกณฑ์และอัตราการเบิกจ่าย</a:t>
            </a:r>
            <a:endParaRPr lang="th-TH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6415" y="332656"/>
            <a:ext cx="826874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 COVID -19 </a:t>
            </a:r>
            <a:r>
              <a:rPr lang="th-TH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 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</a:t>
            </a:r>
            <a:r>
              <a:rPr lang="th-TH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0162" y="1384997"/>
            <a:ext cx="6851372" cy="5280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จ่ายตามระบบ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Fee schedule </a:t>
            </a:r>
            <a:r>
              <a:rPr lang="th-TH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ตามบัญชีรายการของ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19 </a:t>
            </a:r>
            <a:endParaRPr lang="th-TH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90570" y="1825445"/>
            <a:ext cx="622852" cy="5909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1183" y="1131143"/>
            <a:ext cx="4552239" cy="1676095"/>
          </a:xfrm>
          <a:prstGeom prst="rect">
            <a:avLst/>
          </a:prstGeom>
          <a:solidFill>
            <a:srgbClr val="8FE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กรณีคัดกรองความเสี่ยง</a:t>
            </a:r>
          </a:p>
          <a:p>
            <a:r>
              <a:rPr lang="th-TH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(ตามเกณฑ์กระทรวงฯ)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กรณีผู้ป่วยนอก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 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กรณีผู้ป่วยใน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(ตั้งแต่</a:t>
            </a:r>
            <a:r>
              <a:rPr lang="en-U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 – Discharge</a:t>
            </a: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139" y="3694907"/>
            <a:ext cx="116047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ผู้มีสิทธิหลักประกันสุขภาพแห่งชาติ  กรณีติดเชื้อไวรัสโค</a:t>
            </a:r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หรือกลุ่มเสี่ยงตาม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เกณฑ์ที่กระทรวงสาธารณสุขกำหนด </a:t>
            </a:r>
          </a:p>
          <a:p>
            <a:pPr>
              <a:buFont typeface="Wingdings" pitchFamily="2" charset="2"/>
              <a:buChar char="Ø"/>
            </a:pP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โรงพยาบาลเอกชน</a:t>
            </a:r>
            <a:r>
              <a:rPr lang="th-TH" sz="20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นอกระบบประกันสุขภาพแห่งชาติ</a:t>
            </a:r>
            <a:r>
              <a:rPr lang="en-US" sz="20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กรณีผู้ป่วยมีเตียงรับย้ายแต่ </a:t>
            </a:r>
            <a:r>
              <a:rPr lang="th-TH" sz="20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ไม่ประสงค์ย้ายกลับเข้าระบบ ให้ผู้ป่วยรับผิดชอบค่าใช้จ่ายที่เกิดขึ้นเอง</a:t>
            </a:r>
            <a:endParaRPr lang="en-US" sz="2000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เงินชดเชยทั้งหมด ต้องหักค่าใช้จ่ายจาก </a:t>
            </a:r>
            <a:r>
              <a:rPr lang="th-TH" sz="20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พรบ. และประกันชีวิต และประกันวินาศภัย (ถ้ามี) ก่อน </a:t>
            </a:r>
            <a:endParaRPr lang="en-US" sz="2000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E65DB-A487-456E-8DCF-1B0BCD48A227}"/>
              </a:ext>
            </a:extLst>
          </p:cNvPr>
          <p:cNvSpPr/>
          <p:nvPr/>
        </p:nvSpPr>
        <p:spPr>
          <a:xfrm>
            <a:off x="5375920" y="2190858"/>
            <a:ext cx="659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th-TH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ค่าชุด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</a:t>
            </a:r>
            <a:r>
              <a:rPr lang="th-TH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และยา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Favipiravir </a:t>
            </a:r>
            <a:r>
              <a:rPr lang="th-TH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เบิกจากกระทรวงสาธารณสุข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07DFD-A28E-4A5F-AE87-A129D05A2F70}"/>
              </a:ext>
            </a:extLst>
          </p:cNvPr>
          <p:cNvSpPr/>
          <p:nvPr/>
        </p:nvSpPr>
        <p:spPr>
          <a:xfrm>
            <a:off x="1199456" y="2978427"/>
            <a:ext cx="3143809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โดยไม่มีเรียกเก็บจากผู้มีสิทธิ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8059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FAFB7-F2B2-48E9-9ACF-6B81C1DF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3" name="ตัวยึดเนื้อหา 5">
            <a:extLst>
              <a:ext uri="{FF2B5EF4-FFF2-40B4-BE49-F238E27FC236}">
                <a16:creationId xmlns:a16="http://schemas.microsoft.com/office/drawing/2014/main" id="{B0ED0D57-8FC4-4142-A2A5-483F906E6879}"/>
              </a:ext>
            </a:extLst>
          </p:cNvPr>
          <p:cNvGrpSpPr/>
          <p:nvPr/>
        </p:nvGrpSpPr>
        <p:grpSpPr>
          <a:xfrm>
            <a:off x="983596" y="679488"/>
            <a:ext cx="10489004" cy="5396971"/>
            <a:chOff x="0" y="0"/>
            <a:chExt cx="8223975" cy="4800600"/>
          </a:xfrm>
        </p:grpSpPr>
        <p:sp>
          <p:nvSpPr>
            <p:cNvPr id="4" name="ลูกศร">
              <a:extLst>
                <a:ext uri="{FF2B5EF4-FFF2-40B4-BE49-F238E27FC236}">
                  <a16:creationId xmlns:a16="http://schemas.microsoft.com/office/drawing/2014/main" id="{0BA3B629-52C3-4B5B-8587-3D412477429B}"/>
                </a:ext>
              </a:extLst>
            </p:cNvPr>
            <p:cNvSpPr/>
            <p:nvPr/>
          </p:nvSpPr>
          <p:spPr>
            <a:xfrm>
              <a:off x="614407" y="0"/>
              <a:ext cx="6995160" cy="4800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ACED5"/>
            </a:solidFill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noAutofit/>
            </a:bodyPr>
            <a:lstStyle/>
            <a:p>
              <a:pPr>
                <a:spcBef>
                  <a:spcPts val="667"/>
                </a:spcBef>
                <a:defRPr sz="2400">
                  <a:solidFill>
                    <a:schemeClr val="accent2"/>
                  </a:solidFill>
                </a:defRPr>
              </a:pPr>
              <a:endPara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จัดกลุ่ม">
              <a:extLst>
                <a:ext uri="{FF2B5EF4-FFF2-40B4-BE49-F238E27FC236}">
                  <a16:creationId xmlns:a16="http://schemas.microsoft.com/office/drawing/2014/main" id="{782A8E90-3E07-4704-AABC-4AA4D4406F48}"/>
                </a:ext>
              </a:extLst>
            </p:cNvPr>
            <p:cNvGrpSpPr/>
            <p:nvPr/>
          </p:nvGrpSpPr>
          <p:grpSpPr>
            <a:xfrm>
              <a:off x="0" y="1440178"/>
              <a:ext cx="1827550" cy="1920242"/>
              <a:chOff x="0" y="0"/>
              <a:chExt cx="1827549" cy="1920240"/>
            </a:xfrm>
          </p:grpSpPr>
          <p:sp>
            <p:nvSpPr>
              <p:cNvPr id="15" name="สี่เหลี่ยมมุมมน">
                <a:extLst>
                  <a:ext uri="{FF2B5EF4-FFF2-40B4-BE49-F238E27FC236}">
                    <a16:creationId xmlns:a16="http://schemas.microsoft.com/office/drawing/2014/main" id="{1EF1D628-A626-4E88-8F26-06015ACCAFA5}"/>
                  </a:ext>
                </a:extLst>
              </p:cNvPr>
              <p:cNvSpPr/>
              <p:nvPr/>
            </p:nvSpPr>
            <p:spPr>
              <a:xfrm>
                <a:off x="0" y="0"/>
                <a:ext cx="1827549" cy="19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defTabSz="1126039">
                  <a:lnSpc>
                    <a:spcPct val="90000"/>
                  </a:lnSpc>
                  <a:spcBef>
                    <a:spcPts val="1333"/>
                  </a:spcBef>
                  <a:defRPr sz="19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1.ตรวจสอบความถูกต้องของรายการ F/S">
                <a:extLst>
                  <a:ext uri="{FF2B5EF4-FFF2-40B4-BE49-F238E27FC236}">
                    <a16:creationId xmlns:a16="http://schemas.microsoft.com/office/drawing/2014/main" id="{8A17401B-F63F-49C5-85A0-E2E890C1EB77}"/>
                  </a:ext>
                </a:extLst>
              </p:cNvPr>
              <p:cNvSpPr txBox="1"/>
              <p:nvPr/>
            </p:nvSpPr>
            <p:spPr>
              <a:xfrm>
                <a:off x="55523" y="307104"/>
                <a:ext cx="1730094" cy="140533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6519" tIns="96519" rIns="96519" bIns="96519" numCol="1" anchor="ctr">
                <a:spAutoFit/>
              </a:bodyPr>
              <a:lstStyle/>
              <a:p>
                <a:pPr marL="457187" indent="-457187" defTabSz="1126039">
                  <a:lnSpc>
                    <a:spcPct val="90000"/>
                  </a:lnSpc>
                  <a:spcBef>
                    <a:spcPts val="933"/>
                  </a:spcBef>
                  <a:buClr>
                    <a:srgbClr val="FF7C80"/>
                  </a:buClr>
                  <a:buSzPct val="100000"/>
                  <a:buChar char="❖"/>
                  <a:defRPr sz="19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r>
                  <a:rPr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1.ตรวจสอบความถูกต้องของ</a:t>
                </a:r>
                <a:r>
                  <a:rPr lang="th-TH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รายการ </a:t>
                </a:r>
                <a:r>
                  <a:rPr lang="en-US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F/S </a:t>
                </a:r>
                <a:r>
                  <a:rPr lang="th-TH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และรหัสโรค</a:t>
                </a:r>
                <a:endParaRPr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จัดกลุ่ม">
              <a:extLst>
                <a:ext uri="{FF2B5EF4-FFF2-40B4-BE49-F238E27FC236}">
                  <a16:creationId xmlns:a16="http://schemas.microsoft.com/office/drawing/2014/main" id="{5ABFE74E-D86D-47CD-A8DF-16F77A371D9C}"/>
                </a:ext>
              </a:extLst>
            </p:cNvPr>
            <p:cNvGrpSpPr/>
            <p:nvPr/>
          </p:nvGrpSpPr>
          <p:grpSpPr>
            <a:xfrm>
              <a:off x="2132141" y="1440178"/>
              <a:ext cx="1827551" cy="1920242"/>
              <a:chOff x="0" y="0"/>
              <a:chExt cx="1827549" cy="1920240"/>
            </a:xfrm>
          </p:grpSpPr>
          <p:sp>
            <p:nvSpPr>
              <p:cNvPr id="13" name="สี่เหลี่ยมมุมมน">
                <a:extLst>
                  <a:ext uri="{FF2B5EF4-FFF2-40B4-BE49-F238E27FC236}">
                    <a16:creationId xmlns:a16="http://schemas.microsoft.com/office/drawing/2014/main" id="{C5D6A603-3019-4234-B21A-378541DB9523}"/>
                  </a:ext>
                </a:extLst>
              </p:cNvPr>
              <p:cNvSpPr/>
              <p:nvPr/>
            </p:nvSpPr>
            <p:spPr>
              <a:xfrm>
                <a:off x="0" y="0"/>
                <a:ext cx="1827549" cy="19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defTabSz="1126039">
                  <a:lnSpc>
                    <a:spcPct val="90000"/>
                  </a:lnSpc>
                  <a:spcBef>
                    <a:spcPts val="1333"/>
                  </a:spcBef>
                  <a:defRPr sz="19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2.พิจารณา อนุมัติค่าชดเชยทั้งหมด">
                <a:extLst>
                  <a:ext uri="{FF2B5EF4-FFF2-40B4-BE49-F238E27FC236}">
                    <a16:creationId xmlns:a16="http://schemas.microsoft.com/office/drawing/2014/main" id="{86802433-DCBF-4625-BBE1-0060AB00FD67}"/>
                  </a:ext>
                </a:extLst>
              </p:cNvPr>
              <p:cNvSpPr txBox="1"/>
              <p:nvPr/>
            </p:nvSpPr>
            <p:spPr>
              <a:xfrm>
                <a:off x="89213" y="380648"/>
                <a:ext cx="1649122" cy="11589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96519" tIns="96519" rIns="96519" bIns="96519" numCol="1" anchor="ctr">
                <a:spAutoFit/>
              </a:bodyPr>
              <a:lstStyle/>
              <a:p>
                <a:pPr marL="457187" indent="-457187" defTabSz="1126039">
                  <a:lnSpc>
                    <a:spcPct val="90000"/>
                  </a:lnSpc>
                  <a:spcBef>
                    <a:spcPts val="933"/>
                  </a:spcBef>
                  <a:buClr>
                    <a:srgbClr val="FF7C80"/>
                  </a:buClr>
                  <a:buSzPct val="100000"/>
                  <a:buChar char="❖"/>
                  <a:defRPr sz="19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r>
                  <a:rPr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2.พิจารณา </a:t>
                </a:r>
                <a:r>
                  <a:rPr sz="20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อนุมัติ</a:t>
                </a:r>
                <a:r>
                  <a:rPr sz="2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ค่าชดเชยทั้งหมด</a:t>
                </a:r>
                <a:r>
                  <a:rPr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  <p:grpSp>
          <p:nvGrpSpPr>
            <p:cNvPr id="7" name="จัดกลุ่ม">
              <a:extLst>
                <a:ext uri="{FF2B5EF4-FFF2-40B4-BE49-F238E27FC236}">
                  <a16:creationId xmlns:a16="http://schemas.microsoft.com/office/drawing/2014/main" id="{3EEE8B14-1AEF-479F-8885-F3EB3854430D}"/>
                </a:ext>
              </a:extLst>
            </p:cNvPr>
            <p:cNvGrpSpPr/>
            <p:nvPr/>
          </p:nvGrpSpPr>
          <p:grpSpPr>
            <a:xfrm>
              <a:off x="4233376" y="1455893"/>
              <a:ext cx="1827551" cy="1920242"/>
              <a:chOff x="-30907" y="15715"/>
              <a:chExt cx="1827549" cy="1920240"/>
            </a:xfrm>
          </p:grpSpPr>
          <p:sp>
            <p:nvSpPr>
              <p:cNvPr id="11" name="สี่เหลี่ยมมุมมน">
                <a:extLst>
                  <a:ext uri="{FF2B5EF4-FFF2-40B4-BE49-F238E27FC236}">
                    <a16:creationId xmlns:a16="http://schemas.microsoft.com/office/drawing/2014/main" id="{770BBB48-9FF3-4C75-9F35-61F979861BCE}"/>
                  </a:ext>
                </a:extLst>
              </p:cNvPr>
              <p:cNvSpPr/>
              <p:nvPr/>
            </p:nvSpPr>
            <p:spPr>
              <a:xfrm>
                <a:off x="-30907" y="15715"/>
                <a:ext cx="1827549" cy="19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185304">
                  <a:lnSpc>
                    <a:spcPct val="90000"/>
                  </a:lnSpc>
                  <a:spcBef>
                    <a:spcPts val="1333"/>
                  </a:spcBef>
                  <a:defRPr sz="20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3.ตัดงวดจ่าย">
                <a:extLst>
                  <a:ext uri="{FF2B5EF4-FFF2-40B4-BE49-F238E27FC236}">
                    <a16:creationId xmlns:a16="http://schemas.microsoft.com/office/drawing/2014/main" id="{3CBD45FB-139C-43F3-A849-54FCE4D79801}"/>
                  </a:ext>
                </a:extLst>
              </p:cNvPr>
              <p:cNvSpPr txBox="1"/>
              <p:nvPr/>
            </p:nvSpPr>
            <p:spPr>
              <a:xfrm>
                <a:off x="-29488" y="580474"/>
                <a:ext cx="1649122" cy="675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1600" tIns="101600" rIns="101600" bIns="101600" numCol="1" anchor="ctr">
                <a:spAutoFit/>
              </a:bodyPr>
              <a:lstStyle/>
              <a:p>
                <a:pPr marL="457189" indent="-457189" algn="ctr" defTabSz="1185304">
                  <a:lnSpc>
                    <a:spcPct val="90000"/>
                  </a:lnSpc>
                  <a:spcBef>
                    <a:spcPts val="1067"/>
                  </a:spcBef>
                  <a:buClr>
                    <a:srgbClr val="FF7C80"/>
                  </a:buClr>
                  <a:buSzPct val="100000"/>
                  <a:buChar char="❖"/>
                  <a:defRPr sz="20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r>
                  <a:rPr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3.ตัดงวดจ่าย</a:t>
                </a:r>
              </a:p>
            </p:txBody>
          </p:sp>
        </p:grpSp>
        <p:grpSp>
          <p:nvGrpSpPr>
            <p:cNvPr id="8" name="จัดกลุ่ม">
              <a:extLst>
                <a:ext uri="{FF2B5EF4-FFF2-40B4-BE49-F238E27FC236}">
                  <a16:creationId xmlns:a16="http://schemas.microsoft.com/office/drawing/2014/main" id="{BDB14AB8-244B-4EF1-9C93-CCE5F996DA55}"/>
                </a:ext>
              </a:extLst>
            </p:cNvPr>
            <p:cNvGrpSpPr/>
            <p:nvPr/>
          </p:nvGrpSpPr>
          <p:grpSpPr>
            <a:xfrm>
              <a:off x="6396425" y="1440178"/>
              <a:ext cx="1827550" cy="1920242"/>
              <a:chOff x="0" y="0"/>
              <a:chExt cx="1827549" cy="1920240"/>
            </a:xfrm>
          </p:grpSpPr>
          <p:sp>
            <p:nvSpPr>
              <p:cNvPr id="9" name="สี่เหลี่ยมมุมมน">
                <a:extLst>
                  <a:ext uri="{FF2B5EF4-FFF2-40B4-BE49-F238E27FC236}">
                    <a16:creationId xmlns:a16="http://schemas.microsoft.com/office/drawing/2014/main" id="{67DE7B25-DB9D-4977-A9FC-2782E0CE88EE}"/>
                  </a:ext>
                </a:extLst>
              </p:cNvPr>
              <p:cNvSpPr/>
              <p:nvPr/>
            </p:nvSpPr>
            <p:spPr>
              <a:xfrm>
                <a:off x="0" y="0"/>
                <a:ext cx="1827549" cy="1920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60959" tIns="60959" rIns="60959" bIns="60959" numCol="1" anchor="ctr">
                <a:noAutofit/>
              </a:bodyPr>
              <a:lstStyle/>
              <a:p>
                <a:pPr algn="ctr" defTabSz="1185304">
                  <a:lnSpc>
                    <a:spcPct val="90000"/>
                  </a:lnSpc>
                  <a:spcBef>
                    <a:spcPts val="1333"/>
                  </a:spcBef>
                  <a:defRPr sz="20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4.ส่งข้อมูลให้กองทุน">
                <a:extLst>
                  <a:ext uri="{FF2B5EF4-FFF2-40B4-BE49-F238E27FC236}">
                    <a16:creationId xmlns:a16="http://schemas.microsoft.com/office/drawing/2014/main" id="{4ED3C58F-31B7-4EAA-9855-5779AD077341}"/>
                  </a:ext>
                </a:extLst>
              </p:cNvPr>
              <p:cNvSpPr txBox="1"/>
              <p:nvPr/>
            </p:nvSpPr>
            <p:spPr>
              <a:xfrm>
                <a:off x="67031" y="525096"/>
                <a:ext cx="1649122" cy="6752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101600" tIns="101600" rIns="101600" bIns="101600" numCol="1" anchor="ctr">
                <a:spAutoFit/>
              </a:bodyPr>
              <a:lstStyle/>
              <a:p>
                <a:pPr marL="457189" indent="-457189" algn="ctr" defTabSz="1185304">
                  <a:lnSpc>
                    <a:spcPct val="90000"/>
                  </a:lnSpc>
                  <a:spcBef>
                    <a:spcPts val="1067"/>
                  </a:spcBef>
                  <a:buClr>
                    <a:srgbClr val="FF7C80"/>
                  </a:buClr>
                  <a:buSzPct val="100000"/>
                  <a:buChar char="❖"/>
                  <a:defRPr sz="2000">
                    <a:solidFill>
                      <a:schemeClr val="accent3">
                        <a:lumOff val="44000"/>
                      </a:schemeClr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r>
                  <a:rPr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4.ส่งข้อมูลให้กองทุน</a:t>
                </a:r>
              </a:p>
            </p:txBody>
          </p:sp>
        </p:grpSp>
      </p:grp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CE2A919-D056-454B-B1C1-65A128AACBF9}"/>
              </a:ext>
            </a:extLst>
          </p:cNvPr>
          <p:cNvSpPr/>
          <p:nvPr/>
        </p:nvSpPr>
        <p:spPr>
          <a:xfrm>
            <a:off x="6192010" y="2323754"/>
            <a:ext cx="5472609" cy="2880321"/>
          </a:xfrm>
          <a:prstGeom prst="roundRect">
            <a:avLst>
              <a:gd name="adj" fmla="val 16667"/>
            </a:avLst>
          </a:prstGeom>
          <a:ln w="38100">
            <a:solidFill>
              <a:srgbClr val="1D528D"/>
            </a:solidFill>
            <a:prstDash val="sysDot"/>
          </a:ln>
        </p:spPr>
        <p:txBody>
          <a:bodyPr lIns="60959" rIns="6095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ลูกศรขวา 6">
            <a:extLst>
              <a:ext uri="{FF2B5EF4-FFF2-40B4-BE49-F238E27FC236}">
                <a16:creationId xmlns:a16="http://schemas.microsoft.com/office/drawing/2014/main" id="{913351BE-D69D-4B6C-8C11-08A3E35E91A1}"/>
              </a:ext>
            </a:extLst>
          </p:cNvPr>
          <p:cNvGrpSpPr/>
          <p:nvPr/>
        </p:nvGrpSpPr>
        <p:grpSpPr>
          <a:xfrm>
            <a:off x="804898" y="5851251"/>
            <a:ext cx="10657189" cy="864099"/>
            <a:chOff x="-1" y="0"/>
            <a:chExt cx="7992890" cy="648073"/>
          </a:xfrm>
        </p:grpSpPr>
        <p:sp>
          <p:nvSpPr>
            <p:cNvPr id="19" name="ลูกศร">
              <a:extLst>
                <a:ext uri="{FF2B5EF4-FFF2-40B4-BE49-F238E27FC236}">
                  <a16:creationId xmlns:a16="http://schemas.microsoft.com/office/drawing/2014/main" id="{BEBE98F8-6335-47CF-BDC4-FCF8262BABFA}"/>
                </a:ext>
              </a:extLst>
            </p:cNvPr>
            <p:cNvSpPr/>
            <p:nvPr/>
          </p:nvSpPr>
          <p:spPr>
            <a:xfrm>
              <a:off x="0" y="0"/>
              <a:ext cx="7992889" cy="6480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EB9E8"/>
            </a:solidFill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30 วันทำการ">
              <a:extLst>
                <a:ext uri="{FF2B5EF4-FFF2-40B4-BE49-F238E27FC236}">
                  <a16:creationId xmlns:a16="http://schemas.microsoft.com/office/drawing/2014/main" id="{F060310B-3226-4734-A03A-5C9E5AD97B43}"/>
                </a:ext>
              </a:extLst>
            </p:cNvPr>
            <p:cNvSpPr txBox="1"/>
            <p:nvPr/>
          </p:nvSpPr>
          <p:spPr>
            <a:xfrm>
              <a:off x="-1" y="139369"/>
              <a:ext cx="7830872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>
              <a:lvl1pPr algn="ctr">
                <a:defRPr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r>
                <a:rPr sz="2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</a:t>
              </a:r>
              <a:r>
                <a:rPr sz="2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วันทำการ</a:t>
              </a:r>
              <a:endParaRPr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Picture 2" descr="Picture 2">
            <a:extLst>
              <a:ext uri="{FF2B5EF4-FFF2-40B4-BE49-F238E27FC236}">
                <a16:creationId xmlns:a16="http://schemas.microsoft.com/office/drawing/2014/main" id="{ED119F9A-793A-4B78-B289-66C8CB96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486" y="992178"/>
            <a:ext cx="964015" cy="113185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4F9872D2-855C-4C30-8C44-E17498FA4D85}"/>
              </a:ext>
            </a:extLst>
          </p:cNvPr>
          <p:cNvSpPr txBox="1"/>
          <p:nvPr/>
        </p:nvSpPr>
        <p:spPr>
          <a:xfrm>
            <a:off x="8261543" y="4463700"/>
            <a:ext cx="262699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ออกรายงาน</a:t>
            </a:r>
          </a:p>
        </p:txBody>
      </p:sp>
      <p:pic>
        <p:nvPicPr>
          <p:cNvPr id="23" name="Picture 10" descr="Picture 10">
            <a:extLst>
              <a:ext uri="{FF2B5EF4-FFF2-40B4-BE49-F238E27FC236}">
                <a16:creationId xmlns:a16="http://schemas.microsoft.com/office/drawing/2014/main" id="{446CE1ED-399D-45A9-BF80-D0892ACF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651" y="828631"/>
            <a:ext cx="1783155" cy="1783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Picture 2">
            <a:extLst>
              <a:ext uri="{FF2B5EF4-FFF2-40B4-BE49-F238E27FC236}">
                <a16:creationId xmlns:a16="http://schemas.microsoft.com/office/drawing/2014/main" id="{54A97E45-0344-4B2F-B3C5-26AA29C978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962" y="1373825"/>
            <a:ext cx="675983" cy="793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3" descr="Picture 13">
            <a:extLst>
              <a:ext uri="{FF2B5EF4-FFF2-40B4-BE49-F238E27FC236}">
                <a16:creationId xmlns:a16="http://schemas.microsoft.com/office/drawing/2014/main" id="{14C527C8-3110-4D91-97A4-07F32829A5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9161" y="1277762"/>
            <a:ext cx="985801" cy="985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แผนผังลำดับงาน: ดิสก์แม่เหล็ก 15">
            <a:extLst>
              <a:ext uri="{FF2B5EF4-FFF2-40B4-BE49-F238E27FC236}">
                <a16:creationId xmlns:a16="http://schemas.microsoft.com/office/drawing/2014/main" id="{81A73889-062F-473B-A3F7-8171F4FD3F50}"/>
              </a:ext>
            </a:extLst>
          </p:cNvPr>
          <p:cNvGrpSpPr/>
          <p:nvPr/>
        </p:nvGrpSpPr>
        <p:grpSpPr>
          <a:xfrm>
            <a:off x="911423" y="4553583"/>
            <a:ext cx="1290804" cy="1386420"/>
            <a:chOff x="-1" y="-1"/>
            <a:chExt cx="968102" cy="1039814"/>
          </a:xfrm>
        </p:grpSpPr>
        <p:sp>
          <p:nvSpPr>
            <p:cNvPr id="27" name="รูปร่าง">
              <a:extLst>
                <a:ext uri="{FF2B5EF4-FFF2-40B4-BE49-F238E27FC236}">
                  <a16:creationId xmlns:a16="http://schemas.microsoft.com/office/drawing/2014/main" id="{ACF042E4-7694-4329-997E-E8B720DDECE8}"/>
                </a:ext>
              </a:extLst>
            </p:cNvPr>
            <p:cNvSpPr/>
            <p:nvPr/>
          </p:nvSpPr>
          <p:spPr>
            <a:xfrm>
              <a:off x="-1" y="-1"/>
              <a:ext cx="968102" cy="10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hueOff val="699118"/>
                    <a:lumOff val="43998"/>
                  </a:schemeClr>
                </a:gs>
                <a:gs pos="35000">
                  <a:srgbClr val="B8DEFF"/>
                </a:gs>
                <a:gs pos="100000">
                  <a:schemeClr val="accent6">
                    <a:hueOff val="775864"/>
                    <a:lumOff val="58401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รูปร่าง">
              <a:extLst>
                <a:ext uri="{FF2B5EF4-FFF2-40B4-BE49-F238E27FC236}">
                  <a16:creationId xmlns:a16="http://schemas.microsoft.com/office/drawing/2014/main" id="{20873582-08D5-4C3D-B6F3-38B72757A624}"/>
                </a:ext>
              </a:extLst>
            </p:cNvPr>
            <p:cNvSpPr/>
            <p:nvPr/>
          </p:nvSpPr>
          <p:spPr>
            <a:xfrm>
              <a:off x="-1" y="-1"/>
              <a:ext cx="968102" cy="10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0087B5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ฐานข้อมูล F/S Catalogue">
              <a:extLst>
                <a:ext uri="{FF2B5EF4-FFF2-40B4-BE49-F238E27FC236}">
                  <a16:creationId xmlns:a16="http://schemas.microsoft.com/office/drawing/2014/main" id="{1EA02479-A78F-4428-A274-9F2CD171A9B1}"/>
                </a:ext>
              </a:extLst>
            </p:cNvPr>
            <p:cNvSpPr txBox="1"/>
            <p:nvPr/>
          </p:nvSpPr>
          <p:spPr>
            <a:xfrm>
              <a:off x="-1" y="398809"/>
              <a:ext cx="968102" cy="415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r>
                <a:rPr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ฐานข้อมูล</a:t>
              </a:r>
              <a:r>
                <a:rPr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F/S Catalogue</a:t>
              </a:r>
            </a:p>
          </p:txBody>
        </p:sp>
      </p:grpSp>
      <p:grpSp>
        <p:nvGrpSpPr>
          <p:cNvPr id="30" name="แผนผังลำดับงาน: ดิสก์แม่เหล็ก 15">
            <a:extLst>
              <a:ext uri="{FF2B5EF4-FFF2-40B4-BE49-F238E27FC236}">
                <a16:creationId xmlns:a16="http://schemas.microsoft.com/office/drawing/2014/main" id="{76C426F7-0CB9-4078-8181-51E2059AF3F7}"/>
              </a:ext>
            </a:extLst>
          </p:cNvPr>
          <p:cNvGrpSpPr/>
          <p:nvPr/>
        </p:nvGrpSpPr>
        <p:grpSpPr>
          <a:xfrm>
            <a:off x="2308921" y="4543024"/>
            <a:ext cx="1290804" cy="1386421"/>
            <a:chOff x="-1" y="-1"/>
            <a:chExt cx="968102" cy="1039814"/>
          </a:xfrm>
        </p:grpSpPr>
        <p:sp>
          <p:nvSpPr>
            <p:cNvPr id="31" name="รูปร่าง">
              <a:extLst>
                <a:ext uri="{FF2B5EF4-FFF2-40B4-BE49-F238E27FC236}">
                  <a16:creationId xmlns:a16="http://schemas.microsoft.com/office/drawing/2014/main" id="{8967D4CE-DDAB-4E86-ADE1-5731D6504FE1}"/>
                </a:ext>
              </a:extLst>
            </p:cNvPr>
            <p:cNvSpPr/>
            <p:nvPr/>
          </p:nvSpPr>
          <p:spPr>
            <a:xfrm>
              <a:off x="-1" y="-1"/>
              <a:ext cx="968102" cy="10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hueOff val="699118"/>
                    <a:lumOff val="43998"/>
                  </a:schemeClr>
                </a:gs>
                <a:gs pos="35000">
                  <a:srgbClr val="B8DEFF"/>
                </a:gs>
                <a:gs pos="100000">
                  <a:schemeClr val="accent6">
                    <a:hueOff val="775864"/>
                    <a:lumOff val="58401"/>
                  </a:schemeClr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รูปร่าง">
              <a:extLst>
                <a:ext uri="{FF2B5EF4-FFF2-40B4-BE49-F238E27FC236}">
                  <a16:creationId xmlns:a16="http://schemas.microsoft.com/office/drawing/2014/main" id="{DC003F7B-FE2E-4DF9-801E-4AAE8C2D4A2C}"/>
                </a:ext>
              </a:extLst>
            </p:cNvPr>
            <p:cNvSpPr/>
            <p:nvPr/>
          </p:nvSpPr>
          <p:spPr>
            <a:xfrm>
              <a:off x="-1" y="-1"/>
              <a:ext cx="968102" cy="10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00"/>
                  </a:moveTo>
                  <a:cubicBezTo>
                    <a:pt x="21600" y="5588"/>
                    <a:pt x="16765" y="7200"/>
                    <a:pt x="10800" y="7200"/>
                  </a:cubicBezTo>
                  <a:cubicBezTo>
                    <a:pt x="4835" y="7200"/>
                    <a:pt x="0" y="5588"/>
                    <a:pt x="0" y="3600"/>
                  </a:cubicBezTo>
                  <a:moveTo>
                    <a:pt x="0" y="3600"/>
                  </a:moveTo>
                  <a:cubicBezTo>
                    <a:pt x="0" y="1612"/>
                    <a:pt x="4835" y="0"/>
                    <a:pt x="10800" y="0"/>
                  </a:cubicBezTo>
                  <a:cubicBezTo>
                    <a:pt x="1676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6765" y="21600"/>
                    <a:pt x="10800" y="21600"/>
                  </a:cubicBezTo>
                  <a:cubicBezTo>
                    <a:pt x="4835" y="21600"/>
                    <a:pt x="0" y="19988"/>
                    <a:pt x="0" y="18000"/>
                  </a:cubicBezTo>
                  <a:close/>
                </a:path>
              </a:pathLst>
            </a:custGeom>
            <a:noFill/>
            <a:ln w="9525" cap="flat">
              <a:solidFill>
                <a:srgbClr val="0087B5"/>
              </a:solidFill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ฐานข้อมูล Drug Catalogue">
              <a:extLst>
                <a:ext uri="{FF2B5EF4-FFF2-40B4-BE49-F238E27FC236}">
                  <a16:creationId xmlns:a16="http://schemas.microsoft.com/office/drawing/2014/main" id="{02AB2C92-6E62-46C9-900C-7851B6902CFA}"/>
                </a:ext>
              </a:extLst>
            </p:cNvPr>
            <p:cNvSpPr txBox="1"/>
            <p:nvPr/>
          </p:nvSpPr>
          <p:spPr>
            <a:xfrm>
              <a:off x="-1" y="318018"/>
              <a:ext cx="968102" cy="577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/>
            <a:p>
              <a:pPr algn="ctr">
                <a:defRPr sz="1200" b="1">
                  <a:solidFill>
                    <a:srgbClr val="000000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r>
                <a:rPr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ฐานข้อมูล Drug Catalogue</a:t>
              </a:r>
            </a:p>
          </p:txBody>
        </p:sp>
      </p:grpSp>
      <p:pic>
        <p:nvPicPr>
          <p:cNvPr id="34" name="Picture 34">
            <a:extLst>
              <a:ext uri="{FF2B5EF4-FFF2-40B4-BE49-F238E27FC236}">
                <a16:creationId xmlns:a16="http://schemas.microsoft.com/office/drawing/2014/main" id="{AA581393-08E2-4C0B-BD90-256EC91EE6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81" y="4675069"/>
            <a:ext cx="1214715" cy="121471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617C78-126F-4C20-9379-86C1FDB248D6}"/>
              </a:ext>
            </a:extLst>
          </p:cNvPr>
          <p:cNvSpPr/>
          <p:nvPr/>
        </p:nvSpPr>
        <p:spPr>
          <a:xfrm>
            <a:off x="459904" y="268698"/>
            <a:ext cx="11464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ขั้นตอนการพิจารณาการจ่ายชดเชย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COVID -19 </a:t>
            </a:r>
            <a:r>
              <a:rPr lang="th-TH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ในโปรแกรม </a:t>
            </a:r>
            <a:r>
              <a:rPr 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 –COVID19</a:t>
            </a:r>
            <a:endParaRPr lang="th-TH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24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4548" y="329280"/>
            <a:ext cx="9975947" cy="669473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ขั้นตอนการพิจารณาการจ่ายชดเชย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สี่เหลี่ยมมุมมน 18"/>
          <p:cNvSpPr/>
          <p:nvPr/>
        </p:nvSpPr>
        <p:spPr>
          <a:xfrm>
            <a:off x="5291770" y="2150260"/>
            <a:ext cx="1632183" cy="2661939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60959" rIns="60959"/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70" y="3840268"/>
            <a:ext cx="1974441" cy="1974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Right Arrow 27"/>
          <p:cNvGrpSpPr/>
          <p:nvPr/>
        </p:nvGrpSpPr>
        <p:grpSpPr>
          <a:xfrm>
            <a:off x="241817" y="2984541"/>
            <a:ext cx="5098340" cy="1660576"/>
            <a:chOff x="-131539" y="-72008"/>
            <a:chExt cx="3823753" cy="1245430"/>
          </a:xfrm>
        </p:grpSpPr>
        <p:sp>
          <p:nvSpPr>
            <p:cNvPr id="8" name="ลูกศร"/>
            <p:cNvSpPr/>
            <p:nvPr/>
          </p:nvSpPr>
          <p:spPr>
            <a:xfrm>
              <a:off x="0" y="-72008"/>
              <a:ext cx="3692214" cy="12454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6B371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r">
                <a:defRPr sz="2400" b="1">
                  <a:solidFill>
                    <a:srgbClr val="000000"/>
                  </a:solidFill>
                </a:defRPr>
              </a:pPr>
              <a:endPara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ไม่เกิน 30 วัน"/>
            <p:cNvSpPr txBox="1"/>
            <p:nvPr/>
          </p:nvSpPr>
          <p:spPr>
            <a:xfrm>
              <a:off x="-131539" y="438051"/>
              <a:ext cx="335289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/>
            <a:p>
              <a:pPr algn="r">
                <a:defRPr sz="2400" b="1">
                  <a:solidFill>
                    <a:srgbClr val="000000"/>
                  </a:solidFill>
                </a:defRPr>
              </a:pP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"/>
                </a:rPr>
                <a:t>ไม่เกิน </a:t>
              </a: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</a:t>
              </a: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"/>
                </a:rPr>
                <a:t>วัน</a:t>
              </a:r>
            </a:p>
          </p:txBody>
        </p:sp>
      </p:grpSp>
      <p:grpSp>
        <p:nvGrpSpPr>
          <p:cNvPr id="10" name="Right Arrow 28"/>
          <p:cNvGrpSpPr/>
          <p:nvPr/>
        </p:nvGrpSpPr>
        <p:grpSpPr>
          <a:xfrm>
            <a:off x="5475356" y="3009980"/>
            <a:ext cx="3791461" cy="1660576"/>
            <a:chOff x="188249" y="0"/>
            <a:chExt cx="2917711" cy="1245430"/>
          </a:xfrm>
        </p:grpSpPr>
        <p:sp>
          <p:nvSpPr>
            <p:cNvPr id="11" name="ลูกศร"/>
            <p:cNvSpPr/>
            <p:nvPr/>
          </p:nvSpPr>
          <p:spPr>
            <a:xfrm>
              <a:off x="204950" y="0"/>
              <a:ext cx="2901010" cy="12454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4B3E7"/>
            </a:solidFill>
            <a:ln w="9525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r">
                <a:defRPr sz="2400" b="1">
                  <a:solidFill>
                    <a:srgbClr val="000000"/>
                  </a:solidFill>
                </a:defRPr>
              </a:pPr>
              <a:endPara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ไม่เกิน 15 วัน"/>
            <p:cNvSpPr txBox="1"/>
            <p:nvPr/>
          </p:nvSpPr>
          <p:spPr>
            <a:xfrm>
              <a:off x="188249" y="438050"/>
              <a:ext cx="2606354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tIns="60959" rIns="60959" bIns="60959" numCol="1" anchor="ctr">
              <a:spAutoFit/>
            </a:bodyPr>
            <a:lstStyle/>
            <a:p>
              <a:pPr algn="r">
                <a:defRPr sz="2400" b="1">
                  <a:solidFill>
                    <a:srgbClr val="000000"/>
                  </a:solidFill>
                </a:defRPr>
              </a:pP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"/>
                </a:rPr>
                <a:t>ไม่เกิน </a:t>
              </a: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"/>
                </a:rPr>
                <a:t>วัน</a:t>
              </a: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5448932" y="2105636"/>
            <a:ext cx="2913759" cy="1105572"/>
            <a:chOff x="-272072" y="382919"/>
            <a:chExt cx="2185317" cy="829178"/>
          </a:xfrm>
        </p:grpSpPr>
        <p:pic>
          <p:nvPicPr>
            <p:cNvPr id="14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93" y="516092"/>
              <a:ext cx="742979" cy="556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Picture 8" descr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0247" y="489681"/>
              <a:ext cx="615321" cy="652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Picture 10" descr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2001" y="516092"/>
              <a:ext cx="569604" cy="626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ounded Rectangle 29"/>
            <p:cNvSpPr/>
            <p:nvPr/>
          </p:nvSpPr>
          <p:spPr>
            <a:xfrm>
              <a:off x="-272072" y="382919"/>
              <a:ext cx="2185317" cy="829178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A6A6A6"/>
              </a:solidFill>
              <a:prstDash val="sysDash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2" descr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29567" y="3583677"/>
            <a:ext cx="1326149" cy="12481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90B808F-BF64-43B0-AC18-2EC21E5F6065}"/>
              </a:ext>
            </a:extLst>
          </p:cNvPr>
          <p:cNvSpPr/>
          <p:nvPr/>
        </p:nvSpPr>
        <p:spPr>
          <a:xfrm>
            <a:off x="745588" y="1995451"/>
            <a:ext cx="3291962" cy="11438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UCEP-COVID-19</a:t>
            </a:r>
          </a:p>
        </p:txBody>
      </p:sp>
    </p:spTree>
    <p:extLst>
      <p:ext uri="{BB962C8B-B14F-4D97-AF65-F5344CB8AC3E}">
        <p14:creationId xmlns:p14="http://schemas.microsoft.com/office/powerpoint/2010/main" val="32658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91706-0ACE-4CEC-AADE-A1AD1D46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D2700-939F-406B-B9F8-D95DFEB0FABB}"/>
              </a:ext>
            </a:extLst>
          </p:cNvPr>
          <p:cNvSpPr/>
          <p:nvPr/>
        </p:nvSpPr>
        <p:spPr>
          <a:xfrm>
            <a:off x="75516" y="184879"/>
            <a:ext cx="6545171" cy="847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 ฯ เรื่อง หลักเกณฑ์การดำเนินงาน</a:t>
            </a:r>
            <a:r>
              <a:rPr lang="th-TH" sz="14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4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การบริหารจัดการกองทุนหลักประกันสุขภาพแห่งชาติปีงบประมาณ ๒๕๖๓ ฯ (ฉบับที่ ๕)</a:t>
            </a:r>
            <a:endParaRPr lang="en-US" sz="14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21D4C9-796D-4EEE-A6BC-D7B2AED5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5781539"/>
            <a:ext cx="2987972" cy="847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BF700C-1D26-46CB-A274-01FDCDD0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879"/>
            <a:ext cx="5842004" cy="6488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4FC7C6-ABF2-40CA-9E5B-A4929FA6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96" y="1076461"/>
            <a:ext cx="5867112" cy="47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196752"/>
            <a:ext cx="10378918" cy="295232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h-TH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แนวทางการเบิกจ่าย กรณี 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COVID19 </a:t>
            </a:r>
            <a:b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สิทธิข้าราชการ / </a:t>
            </a:r>
            <a:r>
              <a:rPr lang="th-TH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อปท</a:t>
            </a: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</a:t>
            </a:r>
            <a:r>
              <a:rPr lang="th-TH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</a:t>
            </a: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</a:t>
            </a:r>
            <a: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th-TH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448" y="5127848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สำนักบริหารการจัดสรรและชดเชยค่าบริการ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429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B762-AC5F-483E-B217-F60D8AA6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1484784"/>
            <a:ext cx="10225136" cy="2736304"/>
          </a:xfrm>
          <a:solidFill>
            <a:srgbClr val="002060"/>
          </a:solidFill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th-TH" sz="6000" dirty="0">
                <a:ea typeface="Tahoma" panose="020B0604030504040204" pitchFamily="34" charset="0"/>
              </a:rPr>
              <a:t>(</a:t>
            </a:r>
            <a:r>
              <a:rPr lang="en-US" sz="6000" dirty="0">
                <a:ea typeface="Tahoma" panose="020B0604030504040204" pitchFamily="34" charset="0"/>
              </a:rPr>
              <a:t>3) </a:t>
            </a:r>
            <a:r>
              <a:rPr lang="th-TH" sz="6000" dirty="0">
                <a:ea typeface="Tahoma" panose="020B0604030504040204" pitchFamily="34" charset="0"/>
              </a:rPr>
              <a:t>แนวทางการเบิกจ่าย กรณี </a:t>
            </a:r>
            <a:r>
              <a:rPr lang="en-US" sz="6000" dirty="0">
                <a:ea typeface="Tahoma" panose="020B0604030504040204" pitchFamily="34" charset="0"/>
              </a:rPr>
              <a:t>COVID19 </a:t>
            </a:r>
            <a:br>
              <a:rPr lang="th-TH" sz="6000" dirty="0">
                <a:ea typeface="Tahoma" panose="020B0604030504040204" pitchFamily="34" charset="0"/>
              </a:rPr>
            </a:br>
            <a:r>
              <a:rPr lang="th-TH" sz="6000" dirty="0">
                <a:ea typeface="Tahoma" panose="020B0604030504040204" pitchFamily="34" charset="0"/>
              </a:rPr>
              <a:t>สิทธิข้าราชการ / อปท. / จนท. สปสช.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C05B7-0462-4C2A-A17D-7F1DA939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24" y="4581128"/>
            <a:ext cx="10225136" cy="1069848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ชี้แจง สปสช.เขต วันที่ </a:t>
            </a:r>
            <a:r>
              <a:rPr lang="en-US" dirty="0"/>
              <a:t>7</a:t>
            </a:r>
            <a:r>
              <a:rPr lang="th-TH" dirty="0"/>
              <a:t> เมษายน 2563 เวลา </a:t>
            </a:r>
            <a:r>
              <a:rPr lang="en-US" dirty="0"/>
              <a:t>13</a:t>
            </a:r>
            <a:r>
              <a:rPr lang="th-TH" dirty="0"/>
              <a:t>.</a:t>
            </a:r>
            <a:r>
              <a:rPr lang="en-US" dirty="0"/>
              <a:t>3</a:t>
            </a:r>
            <a:r>
              <a:rPr lang="th-TH" dirty="0"/>
              <a:t>0 – 16.30 น. </a:t>
            </a:r>
            <a:endParaRPr lang="en-US" dirty="0"/>
          </a:p>
          <a:p>
            <a:pPr algn="ctr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47171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 / หนังสือที่เกี่ยวข้อง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33880"/>
              </p:ext>
            </p:extLst>
          </p:nvPr>
        </p:nvGraphicFramePr>
        <p:xfrm>
          <a:off x="4544991" y="36512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4991" y="36512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81344"/>
              </p:ext>
            </p:extLst>
          </p:nvPr>
        </p:nvGraphicFramePr>
        <p:xfrm>
          <a:off x="3935760" y="52918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showAsIcon="1" r:id="rId5" imgW="914400" imgH="771480" progId="Acrobat.Document.11">
                  <p:embed/>
                </p:oleObj>
              </mc:Choice>
              <mc:Fallback>
                <p:oleObj name="Acrobat Document" showAsIcon="1" r:id="rId5" imgW="914400" imgH="771480" progId="Acrobat.Document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5760" y="529189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93997"/>
              </p:ext>
            </p:extLst>
          </p:nvPr>
        </p:nvGraphicFramePr>
        <p:xfrm>
          <a:off x="8400256" y="220188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showAsIcon="1" r:id="rId7" imgW="914400" imgH="771480" progId="Acrobat.Document.11">
                  <p:embed/>
                </p:oleObj>
              </mc:Choice>
              <mc:Fallback>
                <p:oleObj name="Acrobat Document" showAsIcon="1" r:id="rId7" imgW="914400" imgH="771480" progId="Acrobat.Document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00256" y="220188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A26195-F1A2-4E80-BEA3-7782E608D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78" y="1239011"/>
            <a:ext cx="11176000" cy="4824412"/>
          </a:xfrm>
        </p:spPr>
        <p:txBody>
          <a:bodyPr/>
          <a:lstStyle/>
          <a:p>
            <a:pPr marL="447675" indent="-447675">
              <a:lnSpc>
                <a:spcPct val="150000"/>
              </a:lnSpc>
            </a:pPr>
            <a:r>
              <a:rPr lang="th-TH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ประกาศกระทรวงสาธารณสุข เรื่อง ชื่อและอาการสำคัญของโรคติดต่ออันตราย (ฉบับที่ 3) พ.ศ. 2563</a:t>
            </a:r>
          </a:p>
          <a:p>
            <a:pPr marL="447675" indent="-447675">
              <a:lnSpc>
                <a:spcPct val="150000"/>
              </a:lnSpc>
            </a:pPr>
            <a:r>
              <a:rPr lang="th-TH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หนังสือกรมบัญชีกลาง ด่วนที่สุด ที่ กค 0416.4/ว 102 ลงวันที่ 20 มีนาคม 2563</a:t>
            </a:r>
          </a:p>
          <a:p>
            <a:pPr marL="447675" indent="-447675">
              <a:lnSpc>
                <a:spcPct val="150000"/>
              </a:lnSpc>
            </a:pPr>
            <a:r>
              <a:rPr lang="th-TH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หนังสือกรมบัญชีกลาง ด่วนที่สุด ที่ กค 0416.4/ว 1</a:t>
            </a: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ลงวันที่ </a:t>
            </a:r>
            <a:r>
              <a:rPr lang="en-US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เมษายน 2563</a:t>
            </a:r>
          </a:p>
          <a:p>
            <a:pPr marL="0" indent="0">
              <a:buNone/>
            </a:pP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4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ตาม ว 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</a:t>
            </a:r>
            <a:endParaRPr lang="th-TH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B863C-74C2-4E7D-820B-698708E4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341438"/>
            <a:ext cx="11176000" cy="4824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4 ผู้มีสิทธิหรือบุคคลในครอบครัว ที่มีอาการไข้ ไอ เจ็บคอ หอบเหนื่อย หรือมีอาการของโรคปอดอักเสบ ตามประกาศประกาศกระทรวงสาธารณสุข เรื่อง ชื่อและอาการสำคัญของโรคติดต่ออันตราย (ฉบับที่ 3) พ.ศ. 2563 หากแพทย์ผู้รักษาได้ดำเนินการสอบสวนโรคตามแนวทางที่กระทรวงสาธารณสุขกำหนดแล้วมีความเห็นว่า จำเป็นต้องตรวจทางห้องปฏิบัติการเพื่อยืนยันว่าติดเชื้อไวรัสโค</a:t>
            </a:r>
            <a:r>
              <a:rPr lang="th-TH" sz="2400" b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ให้ผู้มีสิทธิได้รับเงินสวัสดิการเกี่ยวกับการรักษาพยาบาลสำหรับตนเองและบุคคลในครอบครัว ...</a:t>
            </a:r>
          </a:p>
          <a:p>
            <a:pPr marL="0" indent="0">
              <a:buNone/>
            </a:pPr>
            <a:endParaRPr lang="th-TH" sz="9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7 การเบิกค่ารักษาพยาบาลตามหลักเกณฑ์นี้ </a:t>
            </a:r>
            <a:r>
              <a:rPr lang="th-TH" sz="2400" b="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ให้สถานพยาบาลของทางราชการเป็นผู้เบิกแทนผู้มีสิทธิในระบบเบิกจ่ายตรงเท่านั้น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ให้หมายความรวมถึงกรณีที่สถานพยาบาลของทางราชการไม่อาจให้การตรวจทางห้องปฏิบัติการได้และมีความจำเป็นต้องส่งตัวผู้ป่วยหรือเก็บตัวอย่างไปตรวจทางห้องปฏิบัติการ ณ สถานที่อื่นด้วย </a:t>
            </a:r>
          </a:p>
          <a:p>
            <a:pPr marL="0" indent="0">
              <a:buNone/>
            </a:pPr>
            <a:endParaRPr lang="th-TH" sz="2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9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024148" cy="712120"/>
          </a:xfrm>
        </p:spPr>
        <p:txBody>
          <a:bodyPr/>
          <a:lstStyle/>
          <a:p>
            <a:r>
              <a:rPr lang="th-TH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ขอบเขตบริการ เป็นการจ่ายเพิ่มเติมจากระบบปกติ ดังนี้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75BA7A-9676-4F73-AF30-6AA35D6D1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5" y="1341438"/>
            <a:ext cx="10944597" cy="4824412"/>
          </a:xfrm>
        </p:spPr>
        <p:txBody>
          <a:bodyPr>
            <a:noAutofit/>
          </a:bodyPr>
          <a:lstStyle/>
          <a:p>
            <a:pPr marL="354013" indent="-354013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ค่าตรวจทางห้องปฏิบัติการยืนยันการติดเชื้อ </a:t>
            </a:r>
          </a:p>
          <a:p>
            <a:pPr marL="354013" indent="-354013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protective equipment : PPE)</a:t>
            </a:r>
          </a:p>
          <a:p>
            <a:pPr marL="354013" indent="-354013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ค่าห้องควบคุม และค่าอาหาร (ใน และ นอกสถานพยาบาล)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013" indent="-354013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ค่ายาที่เป็นการรักษาเฉพาะผู้ป่วยโรคติดเชื้อไวรัสโค</a:t>
            </a:r>
            <a:r>
              <a:rPr lang="th-TH" sz="2800" b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 2019 หรือโรคโควิด 19 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013" indent="-354013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ค่าอุปกรณ์ป้องกันและค่าทำความสะอาดพาหนะรับส่งต่อผู้ป่วย</a:t>
            </a:r>
            <a:endParaRPr lang="en-US" sz="2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h-TH" sz="2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9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E9AAE9-368A-415F-A579-62E8F73B7025}"/>
              </a:ext>
            </a:extLst>
          </p:cNvPr>
          <p:cNvSpPr txBox="1"/>
          <p:nvPr/>
        </p:nvSpPr>
        <p:spPr>
          <a:xfrm>
            <a:off x="767408" y="535188"/>
            <a:ext cx="1009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เงื่อนไขและอัตราจ่าย ประเภทบริการ </a:t>
            </a:r>
            <a:r>
              <a:rPr lang="en-US" sz="32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</a:t>
            </a:r>
            <a:endParaRPr lang="th-TH" sz="3200" b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75723"/>
              </p:ext>
            </p:extLst>
          </p:nvPr>
        </p:nvGraphicFramePr>
        <p:xfrm>
          <a:off x="515380" y="1575007"/>
          <a:ext cx="11161239" cy="42092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30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93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อัตราจ่าย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324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ค่าตรวจทางห้องปฏิบัติการยืนยันการติดเชื้อ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ค่าตรวจทางห้องปฏิบัติการยืนยันการติดเชื้อ รวมค่าอุปกรณ์ป้องกันส่วนบุคคล (</a:t>
                      </a:r>
                      <a:r>
                        <a:rPr lang="en-US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Personal protective equipment : PPE)</a:t>
                      </a:r>
                      <a:r>
                        <a:rPr lang="th-TH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kern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41338" marR="0" indent="-5413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</a:t>
                      </a:r>
                      <a:r>
                        <a:rPr lang="th-TH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ค่าอุปกรณ์ป้องกันส่วนบุคคล</a:t>
                      </a:r>
                      <a:r>
                        <a:rPr lang="x-none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(Personal Protective Equipment : PPE) </a:t>
                      </a:r>
                      <a:r>
                        <a:rPr lang="th-TH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สำหรับบุคลากรเก็บตัวอย่าง</a:t>
                      </a:r>
                      <a:endParaRPr lang="th-TH" sz="2000" b="1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400" kern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ตามจริงไม่เกิน </a:t>
                      </a:r>
                      <a:r>
                        <a:rPr lang="en-US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 </a:t>
                      </a:r>
                      <a:r>
                        <a:rPr lang="th-TH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บาท/ครั้ง</a:t>
                      </a:r>
                    </a:p>
                    <a:p>
                      <a:endParaRPr lang="th-TH" sz="2400" kern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800" kern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ตามจริงไม่เกิน </a:t>
                      </a:r>
                      <a:r>
                        <a:rPr lang="en-US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 </a:t>
                      </a:r>
                      <a:r>
                        <a:rPr lang="th-TH" sz="2000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บาท/ครั้ง</a:t>
                      </a:r>
                      <a:endParaRPr lang="th-TH" sz="20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65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</a:t>
                      </a:r>
                      <a:r>
                        <a:rPr lang="th-TH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ยาที่เป็นการรักษาเฉพาะผู้ป่วยติดเชื้อ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COVID-19 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ตามรายการที่กำหนด   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 ไม่เกิน 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7,200 </a:t>
                      </a:r>
                      <a:r>
                        <a:rPr lang="th-TH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บาทต่อครั้ง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584287" y="53984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84287" y="53984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922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7416-2DB4-49A0-8A34-6F548F3A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9AAE9-368A-415F-A579-62E8F73B7025}"/>
              </a:ext>
            </a:extLst>
          </p:cNvPr>
          <p:cNvSpPr txBox="1"/>
          <p:nvPr/>
        </p:nvSpPr>
        <p:spPr>
          <a:xfrm>
            <a:off x="1000764" y="157170"/>
            <a:ext cx="1009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 เงื่อนไขและอัตราจ่าย ประเภทบริการ </a:t>
            </a:r>
            <a:r>
              <a:rPr lang="en-US" sz="36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endParaRPr lang="th-TH" sz="3600" b="1" u="sng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E907DFD-390A-4A0C-BB82-1E02A84F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43846"/>
              </p:ext>
            </p:extLst>
          </p:nvPr>
        </p:nvGraphicFramePr>
        <p:xfrm>
          <a:off x="377780" y="1569344"/>
          <a:ext cx="11436439" cy="44654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598535">
                  <a:extLst>
                    <a:ext uri="{9D8B030D-6E8A-4147-A177-3AD203B41FA5}">
                      <a16:colId xmlns:a16="http://schemas.microsoft.com/office/drawing/2014/main" val="3524132942"/>
                    </a:ext>
                  </a:extLst>
                </a:gridCol>
                <a:gridCol w="3837904">
                  <a:extLst>
                    <a:ext uri="{9D8B030D-6E8A-4147-A177-3AD203B41FA5}">
                      <a16:colId xmlns:a16="http://schemas.microsoft.com/office/drawing/2014/main" val="4253345273"/>
                    </a:ext>
                  </a:extLst>
                </a:gridCol>
              </a:tblGrid>
              <a:tr h="33977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highlight>
                            <a:srgbClr val="00008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</a:t>
                      </a:r>
                      <a:endParaRPr lang="th-TH" sz="1800" b="1" dirty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highlight>
                            <a:srgbClr val="00008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อัตราจ่าย</a:t>
                      </a:r>
                      <a:endParaRPr lang="th-TH" sz="1800" b="1" dirty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992676"/>
                  </a:ext>
                </a:extLst>
              </a:tr>
              <a:tr h="542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ค่าตรวจทางห้องปฏิบัติการยืนยันการติดเชื้อ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7675" marR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ค่าตรวจทางห้องปฏิบัติการยืนยันการติดเชื้อ รวมค่าอุปกรณ์ป้องกันส่วนบุคคล (</a:t>
                      </a:r>
                      <a:r>
                        <a:rPr lang="en-US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Personal protective equipment : PPE)</a:t>
                      </a:r>
                      <a:r>
                        <a:rPr lang="th-TH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447675" marR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ค่าอุปกรณ์ป้องกันส่วนบุคคล</a:t>
                      </a:r>
                      <a:r>
                        <a:rPr lang="x-none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(Personal Protective Equipment : PPE) </a:t>
                      </a:r>
                      <a:r>
                        <a:rPr lang="th-TH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สำหรับบุคลากรเก็บตัวอย่าง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ตามจริงไม่เกิน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บาท/ครั้ง</a:t>
                      </a:r>
                    </a:p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ตามจริงไม่เกิน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540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บาท/ครั้ง</a:t>
                      </a:r>
                      <a:endParaRPr lang="th-TH" sz="1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15682"/>
                  </a:ext>
                </a:extLst>
              </a:tr>
              <a:tr h="53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ค่ายาที่เป็นการรักษาเฉพาะผู้ป่วยติดเชื้อ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COVID-19 **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ตามรายการที่กำหนด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 ไม่เกิน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7,200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บาทต่อราย</a:t>
                      </a:r>
                      <a:endParaRPr lang="th-TH" sz="1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06511"/>
                  </a:ext>
                </a:extLst>
              </a:tr>
              <a:tr h="48634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ค่าห้องควบคุมและค่าอาหาร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1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ค่าห้องในสถานพยาบาล</a:t>
                      </a:r>
                    </a:p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ค่าห้องนอกสถานพยาบาล (</a:t>
                      </a:r>
                      <a:r>
                        <a:rPr lang="en-U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Hospitel</a:t>
                      </a:r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US" sz="1800" u="sng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 </a:t>
                      </a:r>
                      <a:r>
                        <a:rPr lang="th-TH" sz="1800" u="sng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สถานพยาบาลที่รักษาเป็นผู้เบิก</a:t>
                      </a:r>
                      <a:r>
                        <a:rPr lang="en-US" sz="1800" u="sng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endParaRPr lang="th-TH" sz="1800" b="1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จ่ายตามจริงไม่เกิน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2,500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บาทต่อวัน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จ่ายตามจริงไม่เกิน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1,500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บาทต่อวัน</a:t>
                      </a:r>
                      <a:endParaRPr lang="th-TH" sz="1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12645"/>
                  </a:ext>
                </a:extLst>
              </a:tr>
              <a:tr h="459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ค่าอุปกรณ์ป้องกันส่วนบุคคล (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PPE) 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-อาการไม่รุนแรง</a:t>
                      </a:r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ไม่เกินจำนวน </a:t>
                      </a:r>
                      <a:r>
                        <a:rPr lang="th-TH" sz="18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ชุดต่อวัน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-อาการรุนแรง</a:t>
                      </a:r>
                      <a:r>
                        <a:rPr lang="th-TH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ไม่เกินจำนวน </a:t>
                      </a:r>
                      <a:r>
                        <a:rPr lang="th-TH" sz="18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ชุดต่อวัน</a:t>
                      </a:r>
                      <a:endParaRPr lang="th-TH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จ่ายตามจริงไม่เกิน 740 บาทต่อชุด</a:t>
                      </a:r>
                      <a:endParaRPr lang="th-TH" sz="18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6885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7780" y="924812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h-TH" sz="3200" b="1" u="sng" dirty="0">
                <a:solidFill>
                  <a:srgbClr val="3333CC"/>
                </a:solidFill>
                <a:latin typeface="THSarabunPSK" panose="020B0500040200020003" pitchFamily="34" charset="-34"/>
                <a:ea typeface="Tahoma" panose="020B0604030504040204" pitchFamily="34" charset="0"/>
                <a:cs typeface="THSarabunPSK" panose="020B0500040200020003" pitchFamily="34" charset="-34"/>
              </a:rPr>
              <a:t>รายการที่จ่ายเพิ่มเติมจาก </a:t>
            </a:r>
            <a:r>
              <a:rPr lang="en-US" sz="3200" b="1" u="sng" dirty="0">
                <a:solidFill>
                  <a:srgbClr val="3333CC"/>
                </a:solidFill>
                <a:latin typeface="THSarabunPSK" panose="020B0500040200020003" pitchFamily="34" charset="-34"/>
                <a:ea typeface="Tahoma" panose="020B0604030504040204" pitchFamily="34" charset="0"/>
                <a:cs typeface="THSarabunPSK" panose="020B0500040200020003" pitchFamily="34" charset="-34"/>
              </a:rPr>
              <a:t>DRGs</a:t>
            </a:r>
            <a:endParaRPr lang="th-TH" sz="3200" b="1" u="sng" dirty="0">
              <a:solidFill>
                <a:srgbClr val="3333CC"/>
              </a:solidFill>
              <a:latin typeface="THSarabunPSK" panose="020B0500040200020003" pitchFamily="34" charset="-34"/>
              <a:ea typeface="Tahoma" panose="020B0604030504040204" pitchFamily="34" charset="0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021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E9AAE9-368A-415F-A579-62E8F73B7025}"/>
              </a:ext>
            </a:extLst>
          </p:cNvPr>
          <p:cNvSpPr txBox="1"/>
          <p:nvPr/>
        </p:nvSpPr>
        <p:spPr>
          <a:xfrm>
            <a:off x="407368" y="620688"/>
            <a:ext cx="10441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เงื่อนไขการจ่ายค่ารถรับส่งต่อ รวมค่าบริการอื่นๆ </a:t>
            </a:r>
            <a:r>
              <a:rPr lang="th-TH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ทั้งกรณี </a:t>
            </a:r>
            <a:r>
              <a:rPr lang="en-US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</a:t>
            </a:r>
            <a:r>
              <a:rPr lang="th-TH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2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th-TH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E907DFD-390A-4A0C-BB82-1E02A84F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42279"/>
              </p:ext>
            </p:extLst>
          </p:nvPr>
        </p:nvGraphicFramePr>
        <p:xfrm>
          <a:off x="263352" y="1285885"/>
          <a:ext cx="11458189" cy="42405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93540">
                  <a:extLst>
                    <a:ext uri="{9D8B030D-6E8A-4147-A177-3AD203B41FA5}">
                      <a16:colId xmlns:a16="http://schemas.microsoft.com/office/drawing/2014/main" val="909875827"/>
                    </a:ext>
                  </a:extLst>
                </a:gridCol>
                <a:gridCol w="434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534">
                  <a:extLst>
                    <a:ext uri="{9D8B030D-6E8A-4147-A177-3AD203B41FA5}">
                      <a16:colId xmlns:a16="http://schemas.microsoft.com/office/drawing/2014/main" val="1398824172"/>
                    </a:ext>
                  </a:extLst>
                </a:gridCol>
              </a:tblGrid>
              <a:tr h="412897">
                <a:tc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008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</a:t>
                      </a:r>
                      <a:endParaRPr lang="th-TH" sz="2400" b="1" dirty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ighlight>
                            <a:srgbClr val="00008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</a:t>
                      </a:r>
                      <a:endParaRPr lang="th-TH" sz="2400" b="1" dirty="0">
                        <a:solidFill>
                          <a:schemeClr val="bg1"/>
                        </a:solidFill>
                        <a:highlight>
                          <a:srgbClr val="00008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992676"/>
                  </a:ext>
                </a:extLst>
              </a:tr>
              <a:tr h="854398"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เงื่อนไขบริการ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เฉพาะผู้ป่วยที่ตรวจแล้ว พบว่า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Positive</a:t>
                      </a:r>
                      <a:endParaRPr lang="th-TH" sz="2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ตามหลักเกณฑ์รับส่งตามระบบปกติ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643846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ค่ารถส่งต่อ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จ่ายชดเชยตามระยะทาง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จ่ายชดเชยตามระยะทาง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15682"/>
                  </a:ext>
                </a:extLst>
              </a:tr>
              <a:tr h="412897">
                <a:tc gridSpan="3">
                  <a:txBody>
                    <a:bodyPr/>
                    <a:lstStyle/>
                    <a:p>
                      <a:pPr algn="l"/>
                      <a:r>
                        <a:rPr lang="th-TH" sz="2200" u="sng" dirty="0">
                          <a:solidFill>
                            <a:srgbClr val="33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ค่าบริการ</a:t>
                      </a:r>
                      <a:r>
                        <a:rPr lang="th-TH" sz="2200" u="sng" dirty="0" err="1">
                          <a:solidFill>
                            <a:srgbClr val="33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อื่นๆ</a:t>
                      </a:r>
                      <a:endParaRPr lang="th-TH" sz="2200" b="1" u="sng" dirty="0">
                        <a:solidFill>
                          <a:srgbClr val="3333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h-TH" sz="2200" b="1" u="sng" dirty="0">
                        <a:solidFill>
                          <a:srgbClr val="3333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06511"/>
                  </a:ext>
                </a:extLst>
              </a:tr>
              <a:tr h="1651590">
                <a:tc>
                  <a:txBody>
                    <a:bodyPr/>
                    <a:lstStyle/>
                    <a:p>
                      <a:pPr algn="l"/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ค่าทำความสะอาด</a:t>
                      </a:r>
                      <a:endParaRPr lang="en-US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ฆ่าเชื้อพาหนะ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จ่ายตามจริงไม่เกิน </a:t>
                      </a:r>
                      <a:r>
                        <a:rPr lang="en-US" sz="22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3,700</a:t>
                      </a:r>
                      <a:r>
                        <a:rPr lang="th-TH" sz="22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บาทต่อครั้ง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ที่มีการส่งต่อผู้ป่วย</a:t>
                      </a:r>
                    </a:p>
                    <a:p>
                      <a:pPr marL="447675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ค่าทำความสะอาดค่าเชื้อ</a:t>
                      </a:r>
                    </a:p>
                    <a:p>
                      <a:pPr marL="447675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47675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ค่าชุด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ไม่เกินจำนวน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และไม่เกินราคาชุดละ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740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จ่ายตามจริงไม่ </a:t>
                      </a:r>
                      <a:r>
                        <a:rPr lang="th-TH" sz="2200" u="sng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เกิน 3,700 บาทต่อครั้ง</a:t>
                      </a:r>
                      <a:endParaRPr lang="en-US" sz="2200" u="sng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ที่มีการส่งต่อผู้ป่วย</a:t>
                      </a:r>
                    </a:p>
                    <a:p>
                      <a:pPr marL="541338" marR="0" lvl="0" indent="-279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ค่าทำความสะอาดค่าเชื้อ</a:t>
                      </a:r>
                    </a:p>
                    <a:p>
                      <a:pPr marL="541338" marR="0" lvl="0" indent="-279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th-TH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41338" marR="0" lvl="0" indent="-279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ค่าชุด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ไม่เกินจำนวน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และไม่เกินราคาชุดละ </a:t>
                      </a:r>
                      <a:r>
                        <a:rPr lang="en-US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740 </a:t>
                      </a:r>
                      <a:r>
                        <a:rPr lang="th-TH" sz="2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บาท</a:t>
                      </a:r>
                      <a:endParaRPr lang="th-TH" sz="22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1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73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56" y="476672"/>
            <a:ext cx="10024148" cy="712120"/>
          </a:xfrm>
        </p:spPr>
        <p:txBody>
          <a:bodyPr/>
          <a:lstStyle/>
          <a:p>
            <a:r>
              <a:rPr lang="th-TH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กรณีการตรวจคัดกรอง (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  <a:r>
              <a:rPr lang="th-TH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7F6C5-C235-4FE4-9CA9-4776F9603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6" y="1592289"/>
            <a:ext cx="11320292" cy="48245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เบิกจ่ายจากกองทุนหลักประกันสุขภาพแห่งชาติ หลักเกณฑ์ เงื่อนไข และวิธีการเบิกจ่ายตามที่ สปสช.กำหนด </a:t>
            </a:r>
            <a:r>
              <a:rPr lang="th-TH" b="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(เหมือนสิทธิ </a:t>
            </a:r>
            <a:r>
              <a:rPr lang="en-US" b="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UC) </a:t>
            </a:r>
            <a:endParaRPr lang="th-TH" b="0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th-TH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3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EFDA-AF24-4EB2-8934-756D44E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กรณีการเบิกด้วยใบเสร็จในสิทธิ อปท.</a:t>
            </a:r>
            <a:endParaRPr lang="th-TH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E11F-7A5E-4658-9BA7-240FF53D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72" y="908720"/>
            <a:ext cx="11176276" cy="482453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endParaRPr lang="th-TH" sz="700" b="0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buNone/>
            </a:pPr>
            <a:r>
              <a:rPr lang="th-TH" sz="24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 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ระบุ </a:t>
            </a:r>
            <a:r>
              <a:rPr lang="th-TH" sz="24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ให้สถานพยาบาลเป็นผู้เบิกในระบบเบิกจ่ายตรง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เท่านั้น</a:t>
            </a:r>
          </a:p>
          <a:p>
            <a:pPr marL="0" indent="0"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กรณีผู้มีสิทธิเห็นแย้งต้องขอทำความตกลงเป็นรายกรณี</a:t>
            </a:r>
            <a:r>
              <a:rPr lang="th-TH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ตามระเบียบที่กำหนด ดังนี้</a:t>
            </a:r>
          </a:p>
          <a:p>
            <a:pPr marL="0" indent="0">
              <a:buNone/>
            </a:pPr>
            <a:endParaRPr lang="th-TH" sz="800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1. 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ระเบียบกระทรวงมหาดไทยว่าด้วยเงินสวัสดิการเกี่ยวกับการรักษาพยาบาลของพนักงานส่วนท้องถิ่น พ.ศ. ๒๕๕๗ ข้อ ๒๑ ในกรณีที่ระเบียบนี้ยังไม่ได้กำหนดให้นำหลักเกณฑ์ วิธีการ เงื่อนไข และอัตราค่าใช้จ่ายที่กระทรวงการคลังกำหนดตามพระราชกฤษฎีกาว่าด้วยเงินสวัสดิการเกี่ยวกับการรักษาพยาบาลมาบังคับใช้โดยอนุโลม </a:t>
            </a:r>
          </a:p>
          <a:p>
            <a:pPr marL="0" indent="0">
              <a:buNone/>
            </a:pPr>
            <a:endParaRPr lang="th-TH" sz="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หลักเกณฑ์กระทรวงการคลังว่าด้วยวิธีการเบิกจ่ายเงินสวัสดิการเกี่ยวกับการรักษาพยาบาล พ.ศ.๒๕๕๓ ข้อ ๓๐ ในกรณีที่ส่วนราชการหรือสถานพยาบาลของทางราชการไม่สามารถปฏิบัติตามหลักเกณฑ์และวิธีการที่กำหนดไว้ได้ หรือมีความจำเป็นต้องปฏิบัตินอกเหนือจากที่กำหนดในหลักเกณฑ์นี้ให้ขอทำความตกลงกับกระทรวงการคลัง</a:t>
            </a:r>
          </a:p>
          <a:p>
            <a:pPr marL="0" indent="0">
              <a:buNone/>
            </a:pPr>
            <a:endParaRPr lang="th-TH" sz="8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3. 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ระเบียบกระทรวงมหาดไทยว่าด้วยเงินสวัสดิการเกี่ยวกับการรักษาพยาบาลของพนักงานส่วนท้องถิ่น พ.ศ. ๒๕๖๑ (เพิ่มเติม) ข้อ ๑๒ </a:t>
            </a: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</a:t>
            </a: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วรรคสอง </a:t>
            </a: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หากกำหนดให้ต้องขอทำความตกลงกับกระทรวงการคลังก่อนดำเนินการหรือเบิกจ่ายเงิน ให้หมายความถึงกระทรวงมหาดไทยแทน</a:t>
            </a:r>
            <a:endParaRPr lang="en-US" sz="24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D4BD4-03FE-4C3D-A7E7-7B527FB2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1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87B5-7C5D-4B50-83DF-864C3E8F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1860" y="6183254"/>
            <a:ext cx="640080" cy="365125"/>
          </a:xfrm>
        </p:spPr>
        <p:txBody>
          <a:bodyPr/>
          <a:lstStyle/>
          <a:p>
            <a:fld id="{49598980-D22C-4904-9F8F-3DB09B2ECD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C47BE9-4AD0-474B-9BC1-4F3EA92FE0B2}"/>
              </a:ext>
            </a:extLst>
          </p:cNvPr>
          <p:cNvSpPr txBox="1">
            <a:spLocks/>
          </p:cNvSpPr>
          <p:nvPr/>
        </p:nvSpPr>
        <p:spPr>
          <a:xfrm>
            <a:off x="-39716" y="1"/>
            <a:ext cx="12231716" cy="836712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algn="ctr"/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การให้บริการตรวจคัดกรองและตรวจทางห้องปฏิบัติการเพื่อยืนยันการติดเชื้อโรค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th-TH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และการส่งข้อมูลขอรับค่าใช้จ่ายฯ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FE7A6-FF07-4618-BCD1-C6AAF2B4D0D2}"/>
              </a:ext>
            </a:extLst>
          </p:cNvPr>
          <p:cNvSpPr txBox="1">
            <a:spLocks/>
          </p:cNvSpPr>
          <p:nvPr/>
        </p:nvSpPr>
        <p:spPr>
          <a:xfrm>
            <a:off x="11208568" y="566124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kern="12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E9ED99-3C29-48CF-8F19-98F3C8A4041E}"/>
              </a:ext>
            </a:extLst>
          </p:cNvPr>
          <p:cNvGrpSpPr/>
          <p:nvPr/>
        </p:nvGrpSpPr>
        <p:grpSpPr>
          <a:xfrm>
            <a:off x="5807968" y="980728"/>
            <a:ext cx="3307316" cy="1232848"/>
            <a:chOff x="362554" y="2454972"/>
            <a:chExt cx="4386725" cy="19418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5B2B96-288A-43DF-8BAB-4850C696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93" y="2454972"/>
              <a:ext cx="1181699" cy="109458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05E3DE-2183-41F4-B30D-14C01E9B88F8}"/>
                </a:ext>
              </a:extLst>
            </p:cNvPr>
            <p:cNvSpPr/>
            <p:nvPr/>
          </p:nvSpPr>
          <p:spPr>
            <a:xfrm>
              <a:off x="362554" y="3475749"/>
              <a:ext cx="4386725" cy="92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หน่วยบริการ/</a:t>
              </a:r>
            </a:p>
            <a:p>
              <a:pPr algn="ctr"/>
              <a:r>
                <a:rPr lang="th-TH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สถานพยาบาลประเภทรับไว้ค้างคืน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D93E77-6614-47E4-A446-6DC819C70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496" y="1412777"/>
            <a:ext cx="1162127" cy="85861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F1484AF-C757-4564-ACEF-6CA9FF04A9FF}"/>
              </a:ext>
            </a:extLst>
          </p:cNvPr>
          <p:cNvSpPr/>
          <p:nvPr/>
        </p:nvSpPr>
        <p:spPr>
          <a:xfrm>
            <a:off x="1055440" y="1196753"/>
            <a:ext cx="432048" cy="36933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E5435E0-7EDF-4D4D-86A5-618E17D72C41}"/>
              </a:ext>
            </a:extLst>
          </p:cNvPr>
          <p:cNvSpPr/>
          <p:nvPr/>
        </p:nvSpPr>
        <p:spPr>
          <a:xfrm>
            <a:off x="6096000" y="1340769"/>
            <a:ext cx="432048" cy="36933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E82EC-F196-4A0A-8765-8ACA682251F5}"/>
              </a:ext>
            </a:extLst>
          </p:cNvPr>
          <p:cNvSpPr txBox="1"/>
          <p:nvPr/>
        </p:nvSpPr>
        <p:spPr>
          <a:xfrm>
            <a:off x="4007768" y="3212977"/>
            <a:ext cx="2831054" cy="73866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400" dirty="0">
                <a:solidFill>
                  <a:schemeClr val="tx1"/>
                </a:solidFill>
              </a:rPr>
              <a:t>หน่วยรับส่งต่อด้านเทคนิคการแพทย์ที่มีศักยภาพเก็บ </a:t>
            </a:r>
            <a:r>
              <a:rPr lang="en-US" sz="1400" dirty="0">
                <a:solidFill>
                  <a:schemeClr val="tx1"/>
                </a:solidFill>
              </a:rPr>
              <a:t>specimen </a:t>
            </a:r>
            <a:r>
              <a:rPr lang="th-TH" sz="1400" dirty="0">
                <a:solidFill>
                  <a:schemeClr val="tx1"/>
                </a:solidFill>
              </a:rPr>
              <a:t>และตรวจ </a:t>
            </a:r>
            <a:r>
              <a:rPr lang="en-US" sz="1400" dirty="0">
                <a:solidFill>
                  <a:schemeClr val="tx1"/>
                </a:solidFill>
              </a:rPr>
              <a:t>Lab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509FD4-B432-4FBA-AF35-C09007C1D983}"/>
              </a:ext>
            </a:extLst>
          </p:cNvPr>
          <p:cNvSpPr txBox="1"/>
          <p:nvPr/>
        </p:nvSpPr>
        <p:spPr>
          <a:xfrm>
            <a:off x="7824192" y="3212977"/>
            <a:ext cx="26642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400" dirty="0">
                <a:solidFill>
                  <a:schemeClr val="tx1"/>
                </a:solidFill>
              </a:rPr>
              <a:t>ศักยภาพ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</a:rPr>
              <a:t>ในการตรวจ </a:t>
            </a:r>
            <a:r>
              <a:rPr lang="en-US" sz="1400" dirty="0">
                <a:solidFill>
                  <a:schemeClr val="tx1"/>
                </a:solidFill>
              </a:rPr>
              <a:t>Lab</a:t>
            </a:r>
            <a:endParaRPr lang="th-TH" sz="1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8BA12B-780B-4981-960A-CAABDB2DEB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2348881"/>
            <a:ext cx="768338" cy="439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21A4E8-EC3A-46D9-8DF6-0FA392260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456" y="3284985"/>
            <a:ext cx="669269" cy="3600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D6AE89-7273-45FB-8C80-5345EFCCEC84}"/>
              </a:ext>
            </a:extLst>
          </p:cNvPr>
          <p:cNvSpPr/>
          <p:nvPr/>
        </p:nvSpPr>
        <p:spPr>
          <a:xfrm>
            <a:off x="6816080" y="4005065"/>
            <a:ext cx="252028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หน่วยรับส่งต่อด้านเทคนิคการแพทย์เฉพาะตรวจ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  <a:endParaRPr lang="th-TH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659B3-6299-468B-AF52-13B5B12C5140}"/>
              </a:ext>
            </a:extLst>
          </p:cNvPr>
          <p:cNvSpPr/>
          <p:nvPr/>
        </p:nvSpPr>
        <p:spPr>
          <a:xfrm>
            <a:off x="5663952" y="2348881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ศักยภาพในการเก็บ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8823D4C-4F54-4509-B8F3-727A280DDBE1}"/>
              </a:ext>
            </a:extLst>
          </p:cNvPr>
          <p:cNvSpPr/>
          <p:nvPr/>
        </p:nvSpPr>
        <p:spPr>
          <a:xfrm>
            <a:off x="3935760" y="3068961"/>
            <a:ext cx="432048" cy="36933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1047A8-6705-422E-BF7C-A4D2053B585C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8040753" y="4784629"/>
            <a:ext cx="55172" cy="1568205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9ADA73-FD93-4527-B4AC-13AC02124AC9}"/>
              </a:ext>
            </a:extLst>
          </p:cNvPr>
          <p:cNvCxnSpPr/>
          <p:nvPr/>
        </p:nvCxnSpPr>
        <p:spPr>
          <a:xfrm>
            <a:off x="5447928" y="2924945"/>
            <a:ext cx="0" cy="216024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2949B0-EE60-4EFA-8D22-777112D6B06F}"/>
              </a:ext>
            </a:extLst>
          </p:cNvPr>
          <p:cNvCxnSpPr>
            <a:stCxn id="16" idx="2"/>
            <a:endCxn id="16" idx="2"/>
          </p:cNvCxnSpPr>
          <p:nvPr/>
        </p:nvCxnSpPr>
        <p:spPr>
          <a:xfrm>
            <a:off x="7356140" y="26874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DD10D1-892A-46E2-939B-65CCFBD048BB}"/>
              </a:ext>
            </a:extLst>
          </p:cNvPr>
          <p:cNvCxnSpPr/>
          <p:nvPr/>
        </p:nvCxnSpPr>
        <p:spPr>
          <a:xfrm flipH="1">
            <a:off x="3500293" y="6360035"/>
            <a:ext cx="7128792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41016D-458C-44DC-B63D-FAD87A80F7FF}"/>
              </a:ext>
            </a:extLst>
          </p:cNvPr>
          <p:cNvCxnSpPr>
            <a:cxnSpLocks/>
          </p:cNvCxnSpPr>
          <p:nvPr/>
        </p:nvCxnSpPr>
        <p:spPr>
          <a:xfrm>
            <a:off x="5519936" y="4333054"/>
            <a:ext cx="0" cy="20197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AC378D-330A-4E03-9A28-7F522B295828}"/>
              </a:ext>
            </a:extLst>
          </p:cNvPr>
          <p:cNvSpPr/>
          <p:nvPr/>
        </p:nvSpPr>
        <p:spPr>
          <a:xfrm>
            <a:off x="911424" y="2276873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ประชาชนกลุ่มที่เข้าเกณฑ์การคัดกรอง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EB44E0-AED4-490B-9D23-1C2F3D40B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963" y="4927076"/>
            <a:ext cx="2376265" cy="1425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87442D-C0FC-4BA3-9F66-93CC2464A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061" y="4343812"/>
            <a:ext cx="1112532" cy="6560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251849-DDBA-4101-A175-741E76E901A2}"/>
              </a:ext>
            </a:extLst>
          </p:cNvPr>
          <p:cNvSpPr txBox="1"/>
          <p:nvPr/>
        </p:nvSpPr>
        <p:spPr>
          <a:xfrm>
            <a:off x="4295800" y="4797153"/>
            <a:ext cx="252028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400" dirty="0">
                <a:solidFill>
                  <a:schemeClr val="tx1"/>
                </a:solidFill>
              </a:rPr>
              <a:t>ส่งข้อมูลเบิกจ่าย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th-TH" sz="1400" dirty="0">
                <a:solidFill>
                  <a:schemeClr val="tx1"/>
                </a:solidFill>
              </a:rPr>
              <a:t> ประเภท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ADCB2A-5318-4BBB-88D1-EE41FB215693}"/>
              </a:ext>
            </a:extLst>
          </p:cNvPr>
          <p:cNvCxnSpPr/>
          <p:nvPr/>
        </p:nvCxnSpPr>
        <p:spPr>
          <a:xfrm>
            <a:off x="3143672" y="1700809"/>
            <a:ext cx="280831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58BF9E-95E4-4D8D-AD4F-B309C52F42BA}"/>
              </a:ext>
            </a:extLst>
          </p:cNvPr>
          <p:cNvGrpSpPr/>
          <p:nvPr/>
        </p:nvGrpSpPr>
        <p:grpSpPr>
          <a:xfrm>
            <a:off x="4655840" y="4005065"/>
            <a:ext cx="1369226" cy="327989"/>
            <a:chOff x="328556" y="4509370"/>
            <a:chExt cx="1369226" cy="52322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01781A-B27B-4521-BED4-18A26927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4660" y="4509370"/>
              <a:ext cx="433122" cy="4395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B6C277-53C7-46E9-9C54-04F31CC7F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556" y="4509370"/>
              <a:ext cx="768338" cy="52322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466EF21-CE49-496D-9850-B5A32A3BE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4509121"/>
            <a:ext cx="433122" cy="27550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6BB7F-5D59-4497-866C-B007EB89B0D8}"/>
              </a:ext>
            </a:extLst>
          </p:cNvPr>
          <p:cNvCxnSpPr>
            <a:cxnSpLocks/>
          </p:cNvCxnSpPr>
          <p:nvPr/>
        </p:nvCxnSpPr>
        <p:spPr>
          <a:xfrm>
            <a:off x="10535090" y="3736197"/>
            <a:ext cx="28825" cy="2631040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C49B7D-F9D9-4248-976D-44BD3AB6ADC7}"/>
              </a:ext>
            </a:extLst>
          </p:cNvPr>
          <p:cNvCxnSpPr/>
          <p:nvPr/>
        </p:nvCxnSpPr>
        <p:spPr>
          <a:xfrm>
            <a:off x="8040216" y="3789041"/>
            <a:ext cx="0" cy="216024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B10B576-8B45-4940-9DF9-86FE77BC643C}"/>
              </a:ext>
            </a:extLst>
          </p:cNvPr>
          <p:cNvSpPr txBox="1"/>
          <p:nvPr/>
        </p:nvSpPr>
        <p:spPr>
          <a:xfrm flipH="1">
            <a:off x="7536160" y="3645025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7DCB8-23E1-40B3-B620-109AD5F2472E}"/>
              </a:ext>
            </a:extLst>
          </p:cNvPr>
          <p:cNvSpPr txBox="1"/>
          <p:nvPr/>
        </p:nvSpPr>
        <p:spPr>
          <a:xfrm flipH="1">
            <a:off x="10632504" y="3789041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  <a:endParaRPr lang="th-TH" b="1" dirty="0">
              <a:solidFill>
                <a:srgbClr val="00B05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8C14DC-2062-4238-B72F-2DD378087E40}"/>
              </a:ext>
            </a:extLst>
          </p:cNvPr>
          <p:cNvCxnSpPr/>
          <p:nvPr/>
        </p:nvCxnSpPr>
        <p:spPr>
          <a:xfrm>
            <a:off x="9048328" y="2924945"/>
            <a:ext cx="11371" cy="216024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4F7210-B543-4633-A25C-7A7AC949D7DC}"/>
              </a:ext>
            </a:extLst>
          </p:cNvPr>
          <p:cNvCxnSpPr/>
          <p:nvPr/>
        </p:nvCxnSpPr>
        <p:spPr>
          <a:xfrm>
            <a:off x="7320136" y="2132857"/>
            <a:ext cx="0" cy="216024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D1608A-E837-4D7F-A63D-B209CB25103E}"/>
              </a:ext>
            </a:extLst>
          </p:cNvPr>
          <p:cNvCxnSpPr/>
          <p:nvPr/>
        </p:nvCxnSpPr>
        <p:spPr>
          <a:xfrm>
            <a:off x="7320136" y="2636913"/>
            <a:ext cx="0" cy="216024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FAEF38-E7EE-4106-A1B7-6DF17572AC26}"/>
              </a:ext>
            </a:extLst>
          </p:cNvPr>
          <p:cNvCxnSpPr/>
          <p:nvPr/>
        </p:nvCxnSpPr>
        <p:spPr>
          <a:xfrm>
            <a:off x="5447928" y="2924945"/>
            <a:ext cx="3600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5391AF7-50F5-48B0-B171-EA78EA3B2E73}"/>
              </a:ext>
            </a:extLst>
          </p:cNvPr>
          <p:cNvSpPr txBox="1"/>
          <p:nvPr/>
        </p:nvSpPr>
        <p:spPr>
          <a:xfrm flipH="1">
            <a:off x="8328248" y="2564905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9FDC40-B481-49A9-88AA-431E039A7936}"/>
              </a:ext>
            </a:extLst>
          </p:cNvPr>
          <p:cNvSpPr txBox="1"/>
          <p:nvPr/>
        </p:nvSpPr>
        <p:spPr>
          <a:xfrm flipH="1">
            <a:off x="5879976" y="2564905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CC3424-D5E7-48A8-9E97-DCF3B6699D52}"/>
              </a:ext>
            </a:extLst>
          </p:cNvPr>
          <p:cNvSpPr txBox="1"/>
          <p:nvPr/>
        </p:nvSpPr>
        <p:spPr>
          <a:xfrm>
            <a:off x="9912424" y="4149081"/>
            <a:ext cx="15841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400" dirty="0">
                <a:solidFill>
                  <a:schemeClr val="tx1"/>
                </a:solidFill>
              </a:rPr>
              <a:t>ส่งข้อมูลเบิกจ่าย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th-TH" sz="1400" dirty="0">
                <a:solidFill>
                  <a:schemeClr val="tx1"/>
                </a:solidFill>
              </a:rPr>
              <a:t> ประเภท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53ABD1-A46C-4724-88B6-89829A82396F}"/>
              </a:ext>
            </a:extLst>
          </p:cNvPr>
          <p:cNvSpPr txBox="1"/>
          <p:nvPr/>
        </p:nvSpPr>
        <p:spPr>
          <a:xfrm>
            <a:off x="7421985" y="4967146"/>
            <a:ext cx="115212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200" dirty="0">
                <a:solidFill>
                  <a:schemeClr val="tx1"/>
                </a:solidFill>
              </a:rPr>
              <a:t>ส่งข้อมูล</a:t>
            </a:r>
          </a:p>
          <a:p>
            <a:pPr algn="ctr"/>
            <a:r>
              <a:rPr lang="th-TH" sz="1200" dirty="0">
                <a:solidFill>
                  <a:schemeClr val="tx1"/>
                </a:solidFill>
              </a:rPr>
              <a:t>เบิกจ่าย </a:t>
            </a:r>
            <a:r>
              <a:rPr lang="en-US" sz="1200" dirty="0">
                <a:solidFill>
                  <a:schemeClr val="tx1"/>
                </a:solidFill>
              </a:rPr>
              <a:t>lab</a:t>
            </a:r>
            <a:endParaRPr lang="th-TH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AE7785-1691-4DFF-9D25-A17D3314269A}"/>
              </a:ext>
            </a:extLst>
          </p:cNvPr>
          <p:cNvCxnSpPr>
            <a:cxnSpLocks/>
          </p:cNvCxnSpPr>
          <p:nvPr/>
        </p:nvCxnSpPr>
        <p:spPr>
          <a:xfrm>
            <a:off x="9360698" y="3779193"/>
            <a:ext cx="35002" cy="2559068"/>
          </a:xfrm>
          <a:prstGeom prst="line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DBD76E-3A4E-40CF-B5B2-C936FE4BD7A7}"/>
              </a:ext>
            </a:extLst>
          </p:cNvPr>
          <p:cNvSpPr txBox="1"/>
          <p:nvPr/>
        </p:nvSpPr>
        <p:spPr>
          <a:xfrm>
            <a:off x="8668570" y="4673407"/>
            <a:ext cx="1251248" cy="663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th-TH" sz="1200" dirty="0">
                <a:solidFill>
                  <a:schemeClr val="tx1"/>
                </a:solidFill>
              </a:rPr>
              <a:t>ส่งข้อมูล</a:t>
            </a:r>
          </a:p>
          <a:p>
            <a:pPr algn="ctr"/>
            <a:r>
              <a:rPr lang="th-TH" sz="1200" dirty="0">
                <a:solidFill>
                  <a:schemeClr val="tx1"/>
                </a:solidFill>
              </a:rPr>
              <a:t>เบิกจ่ายค่า </a:t>
            </a:r>
            <a:r>
              <a:rPr lang="en-US" sz="1200" dirty="0">
                <a:solidFill>
                  <a:schemeClr val="tx1"/>
                </a:solidFill>
              </a:rPr>
              <a:t>PPE </a:t>
            </a:r>
            <a:r>
              <a:rPr lang="th-TH" sz="1200" dirty="0">
                <a:solidFill>
                  <a:schemeClr val="tx1"/>
                </a:solidFill>
              </a:rPr>
              <a:t>เก็บ </a:t>
            </a:r>
            <a:r>
              <a:rPr lang="en-US" sz="1200" dirty="0">
                <a:solidFill>
                  <a:schemeClr val="tx1"/>
                </a:solidFill>
              </a:rPr>
              <a:t>specimen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DF2607-7703-4718-96BD-86D42A2F0BFE}"/>
              </a:ext>
            </a:extLst>
          </p:cNvPr>
          <p:cNvSpPr txBox="1"/>
          <p:nvPr/>
        </p:nvSpPr>
        <p:spPr>
          <a:xfrm flipH="1">
            <a:off x="9408368" y="3789041"/>
            <a:ext cx="28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A4991F99-96EB-4A58-9BCF-53C12D5A85B6}"/>
              </a:ext>
            </a:extLst>
          </p:cNvPr>
          <p:cNvSpPr/>
          <p:nvPr/>
        </p:nvSpPr>
        <p:spPr>
          <a:xfrm>
            <a:off x="10088488" y="5278752"/>
            <a:ext cx="1440160" cy="39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</a:t>
            </a:r>
          </a:p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3,540</a:t>
            </a:r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บ.</a:t>
            </a:r>
          </a:p>
        </p:txBody>
      </p:sp>
      <p:sp>
        <p:nvSpPr>
          <p:cNvPr id="48" name="Rounded Rectangle 48">
            <a:extLst>
              <a:ext uri="{FF2B5EF4-FFF2-40B4-BE49-F238E27FC236}">
                <a16:creationId xmlns:a16="http://schemas.microsoft.com/office/drawing/2014/main" id="{D4C1CEB0-7F31-46CD-B57C-FAE64DF5BED1}"/>
              </a:ext>
            </a:extLst>
          </p:cNvPr>
          <p:cNvSpPr/>
          <p:nvPr/>
        </p:nvSpPr>
        <p:spPr>
          <a:xfrm>
            <a:off x="4868445" y="5515455"/>
            <a:ext cx="1440160" cy="4752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</a:t>
            </a:r>
          </a:p>
          <a:p>
            <a:pPr algn="ctr"/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3,540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บ.</a:t>
            </a:r>
          </a:p>
        </p:txBody>
      </p:sp>
      <p:sp>
        <p:nvSpPr>
          <p:cNvPr id="49" name="Rounded Rectangle 50">
            <a:extLst>
              <a:ext uri="{FF2B5EF4-FFF2-40B4-BE49-F238E27FC236}">
                <a16:creationId xmlns:a16="http://schemas.microsoft.com/office/drawing/2014/main" id="{2223F80F-1617-4451-AAC6-37D427331687}"/>
              </a:ext>
            </a:extLst>
          </p:cNvPr>
          <p:cNvSpPr/>
          <p:nvPr/>
        </p:nvSpPr>
        <p:spPr>
          <a:xfrm>
            <a:off x="7388725" y="5735080"/>
            <a:ext cx="1224136" cy="39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</a:t>
            </a:r>
          </a:p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3,000</a:t>
            </a:r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บ.</a:t>
            </a:r>
          </a:p>
        </p:txBody>
      </p:sp>
      <p:sp>
        <p:nvSpPr>
          <p:cNvPr id="50" name="Rounded Rectangle 52">
            <a:extLst>
              <a:ext uri="{FF2B5EF4-FFF2-40B4-BE49-F238E27FC236}">
                <a16:creationId xmlns:a16="http://schemas.microsoft.com/office/drawing/2014/main" id="{ECDEF792-8F28-4762-A165-3083F587C7FF}"/>
              </a:ext>
            </a:extLst>
          </p:cNvPr>
          <p:cNvSpPr/>
          <p:nvPr/>
        </p:nvSpPr>
        <p:spPr>
          <a:xfrm>
            <a:off x="8900893" y="5723154"/>
            <a:ext cx="1080120" cy="39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จ่ายตามจริง</a:t>
            </a:r>
          </a:p>
          <a:p>
            <a:pPr algn="ctr"/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ไม่เกิน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540</a:t>
            </a:r>
            <a:r>
              <a:rPr lang="th-TH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บ.</a:t>
            </a:r>
          </a:p>
        </p:txBody>
      </p:sp>
    </p:spTree>
    <p:extLst>
      <p:ext uri="{BB962C8B-B14F-4D97-AF65-F5344CB8AC3E}">
        <p14:creationId xmlns:p14="http://schemas.microsoft.com/office/powerpoint/2010/main" val="147939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1"/>
            <a:ext cx="10024148" cy="864096"/>
          </a:xfrm>
        </p:spPr>
        <p:txBody>
          <a:bodyPr/>
          <a:lstStyle/>
          <a:p>
            <a:r>
              <a:rPr lang="th-TH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 เงื่อนไข และอัตราการจ่ายค่าใช้จ่ายฯ </a:t>
            </a:r>
            <a:br>
              <a:rPr lang="th-TH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กรณีการตรวจคัดกรองและตรวจยืนยันการติดเชื้อโรค 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384" y="1243453"/>
            <a:ext cx="1123324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1.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เพื่อค้นหาผู้ติดเชื้อในระยะแรก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detection)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ให้สามารถบริหารจัดการได้อย่างเหมาะสม</a:t>
            </a:r>
          </a:p>
          <a:p>
            <a:pPr lvl="0"/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เพื่อเพิ่มการเข้าถึงบริการตรวจคัดกรองและตรวจยืนยันการติดเชื้อโรค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screening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หลักเกณฑ์การจ่าย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577340" algn="l"/>
              </a:tabLst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เป็นการให้บริการแก่ประชาชนไทย</a:t>
            </a: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ทุกคน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(ทุกสิทธิ)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577340" algn="l"/>
              </a:tabLst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0215" algn="l"/>
                <a:tab pos="157734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กลุ่มที่เข้าเกณฑ์การคัดกรอง</a:t>
            </a:r>
            <a:r>
              <a:rPr lang="en-US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ได้แก่</a:t>
            </a:r>
            <a:endParaRPr lang="en-US" sz="20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>
              <a:spcAft>
                <a:spcPts val="0"/>
              </a:spcAft>
              <a:tabLst>
                <a:tab pos="630555" algn="l"/>
              </a:tabLst>
            </a:pPr>
            <a:r>
              <a:rPr lang="en-US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 </a:t>
            </a: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กลุ่มเสี่ยงตามเกณฑ์ที่กระทรวงสาธารณสุขกำหนด  </a:t>
            </a:r>
            <a:endParaRPr lang="en-US" sz="20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 indent="-221615">
              <a:spcAft>
                <a:spcPts val="0"/>
              </a:spcAft>
              <a:tabLst>
                <a:tab pos="630555" algn="l"/>
                <a:tab pos="1577340" algn="l"/>
              </a:tabLst>
            </a:pP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</a:t>
            </a:r>
            <a:r>
              <a:rPr lang="en-US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th-TH" sz="2000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กลุ่มที่แพทย์ผู้ตรวจรักษาประเมินว่ามีความจำเป็นตามดุลยพินิจของแพทย์</a:t>
            </a:r>
          </a:p>
          <a:p>
            <a:pPr marL="450215" indent="-221615">
              <a:spcAft>
                <a:spcPts val="0"/>
              </a:spcAft>
              <a:tabLst>
                <a:tab pos="630555" algn="l"/>
                <a:tab pos="1577340" algn="l"/>
              </a:tabLst>
            </a:pPr>
            <a:endParaRPr lang="th-TH" sz="800" dirty="0">
              <a:solidFill>
                <a:srgbClr val="33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638" indent="-274638">
              <a:tabLst>
                <a:tab pos="630555" algn="l"/>
                <a:tab pos="157734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กลุ่มที่เข้าเกณฑ์การคัดกรอง ต้องผ่านการคัดกรองจากหน่วยบริการ หรือสถานบริการที่เป็นสถานพยาบาลประเภทรับผู้ป่วยไว้ค้างคืน</a:t>
            </a:r>
          </a:p>
          <a:p>
            <a:pPr marL="365125" indent="-365125">
              <a:tabLst>
                <a:tab pos="630555" algn="l"/>
                <a:tab pos="1577340" algn="l"/>
              </a:tabLst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indent="-365125">
              <a:spcAft>
                <a:spcPts val="0"/>
              </a:spcAft>
              <a:tabLst>
                <a:tab pos="630555" algn="l"/>
                <a:tab pos="157734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จ่ายให้แก่หน่วยบริการในระบบหลักประกันสุขภาพแห่งชาติทั้งภาครัฐและภาคเอกชน ได้แก่ หน่วยบริการประจำ หน่วยบริการรับส่งต่อ และหน่วยบริการรับส่งต่อด้านเทคนิคการแพทย์ </a:t>
            </a:r>
          </a:p>
          <a:p>
            <a:pPr marL="365125" indent="-365125">
              <a:spcAft>
                <a:spcPts val="0"/>
              </a:spcAft>
              <a:tabLst>
                <a:tab pos="630555" algn="l"/>
                <a:tab pos="1577340" algn="l"/>
              </a:tabLst>
            </a:pPr>
            <a:endParaRPr lang="th-TH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  <a:tabLst>
                <a:tab pos="274638" algn="l"/>
                <a:tab pos="1576388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สำหรับข้อมูลการรับบริการตั้งแต่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มีนาคม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เป็นต้นไป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9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10024148" cy="712120"/>
          </a:xfrm>
        </p:spPr>
        <p:txBody>
          <a:bodyPr/>
          <a:lstStyle/>
          <a:p>
            <a:b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อัตราจ่าย</a:t>
            </a:r>
            <a:b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384" y="1406790"/>
            <a:ext cx="11161240" cy="187621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ค่าตรวจทางห้องปฏิบัติการยืนยันการติดเชื้อ รวมค่าอุปกรณ์ป้องกันส่วนบุคคล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protective equipment : 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สำหรับบุคลากรห้องปฏิบัติการ จ่ายตามจริงไม่เกิน 3,000 บาท ต่อครั้งบริการ 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eriod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ค่าอุปกรณ์ป้องกันส่วนบุคคล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Protective Equipment : PPE)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สำหรับบุคลากรเก็บตัวอย่าง จ่ายตามจริงไม่เกิน 540 บาทต่อครั้งบริการ</a:t>
            </a: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23634"/>
              </p:ext>
            </p:extLst>
          </p:nvPr>
        </p:nvGraphicFramePr>
        <p:xfrm>
          <a:off x="551384" y="3717032"/>
          <a:ext cx="1123324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หน่วยบริการเฉพาะด้านเทคนิคการแพทย์ ตรวจ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r>
                        <a:rPr lang="th-TH" sz="18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อย่างเดียว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 + PPE </a:t>
                      </a:r>
                      <a:r>
                        <a:rPr lang="th-TH" sz="20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จนท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.ตรวจ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3,000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2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หน่วยบริการประจำ/รับส่งต่อทั่วไป ที่ไม่มีศักยภาพตรวจ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endParaRPr lang="th-TH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</a:t>
                      </a:r>
                      <a:r>
                        <a:rPr lang="th-TH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จนท</a:t>
                      </a:r>
                      <a:r>
                        <a:rPr lang="th-TH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.เก็บ </a:t>
                      </a:r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specimen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540</a:t>
                      </a:r>
                      <a:r>
                        <a:rPr lang="th-TH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2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1+2 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หน่วยบริการประจำ,รับส่งต่อทั่วไป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ที่มีศักยภาพตรวจ </a:t>
                      </a:r>
                      <a:r>
                        <a:rPr lang="en-US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/หน่วยบริการเฉพาะด้านเทคนิคการแพทย์</a:t>
                      </a:r>
                      <a:r>
                        <a:rPr lang="en-US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ที่เก็บ </a:t>
                      </a:r>
                      <a:r>
                        <a:rPr lang="en-US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specimen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ได้</a:t>
                      </a:r>
                      <a:endParaRPr lang="th-TH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PPE</a:t>
                      </a:r>
                      <a:r>
                        <a:rPr lang="en-US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8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จนท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.เ</a:t>
                      </a:r>
                      <a:r>
                        <a:rPr lang="th-TH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ก็บ</a:t>
                      </a:r>
                      <a:r>
                        <a:rPr lang="th-TH" sz="18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specimen + </a:t>
                      </a:r>
                      <a:r>
                        <a:rPr lang="th-TH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ค่าตรวจ </a:t>
                      </a:r>
                      <a:r>
                        <a:rPr lang="en-US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PPE </a:t>
                      </a:r>
                      <a:r>
                        <a:rPr lang="th-TH" sz="18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จนท</a:t>
                      </a:r>
                      <a:r>
                        <a:rPr lang="th-TH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.ตรวจ </a:t>
                      </a:r>
                      <a:r>
                        <a:rPr lang="en-US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</a:t>
                      </a:r>
                      <a:endParaRPr lang="th-TH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3,540</a:t>
                      </a:r>
                      <a:endParaRPr lang="th-TH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10235072" y="3796798"/>
            <a:ext cx="432048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ight Arrow 24"/>
          <p:cNvSpPr/>
          <p:nvPr/>
        </p:nvSpPr>
        <p:spPr>
          <a:xfrm>
            <a:off x="10235072" y="4557396"/>
            <a:ext cx="432048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ight Arrow 25"/>
          <p:cNvSpPr/>
          <p:nvPr/>
        </p:nvSpPr>
        <p:spPr>
          <a:xfrm>
            <a:off x="10235072" y="5287662"/>
            <a:ext cx="432048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829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h-TH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การส่งข้อมูลขอรับค่าใช้จ่าย</a:t>
            </a:r>
            <a:r>
              <a:rPr lang="en-US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การตัดรอบข้อมูลและรอบการจ่าย</a:t>
            </a:r>
            <a:br>
              <a:rPr lang="en-US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7398" y="1268161"/>
            <a:ext cx="11117244" cy="402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หน่วยบริการบันทึกข้อมูลในโปรแกรม 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</a:t>
            </a: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342900" lvl="0" indent="-342900">
              <a:spcAft>
                <a:spcPts val="0"/>
              </a:spcAft>
              <a:buFont typeface="TH Sarabun New" panose="020B0500040200020003" pitchFamily="34" charset="-34"/>
              <a:buAutoNum type="arabicPeriod"/>
              <a:tabLst>
                <a:tab pos="457200" algn="l"/>
              </a:tabLst>
            </a:pPr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เมื่อมีการให้บริการให้ส่งข้อมูลทันที ทั้งนี้ไม่เกิน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วันหลังให้บริการ เพื่อรับเงินได้รวดเร็ว</a:t>
            </a:r>
          </a:p>
          <a:p>
            <a:pPr marL="342900" lvl="0" indent="-342900">
              <a:spcAft>
                <a:spcPts val="0"/>
              </a:spcAft>
              <a:buFont typeface="TH Sarabun New" panose="020B0500040200020003" pitchFamily="34" charset="-34"/>
              <a:buAutoNum type="arabicPeriod"/>
              <a:tabLst>
                <a:tab pos="457200" algn="l"/>
              </a:tabLst>
            </a:pPr>
            <a:endParaRPr lang="th-TH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TH Sarabun New" panose="020B0500040200020003" pitchFamily="34" charset="-34"/>
              <a:buAutoNum type="arabicPeriod"/>
              <a:tabLst>
                <a:tab pos="457200" algn="l"/>
              </a:tabLst>
            </a:pPr>
            <a:r>
              <a:rPr lang="th-TH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บันทึกรหัสการวินิจฉัยโรค (</a:t>
            </a:r>
            <a:r>
              <a:rPr lang="en-US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ICD</a:t>
            </a:r>
            <a:r>
              <a:rPr lang="th-TH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เป็นไปตามแนวทางการสรุปและให้รหัสโรค ในนี้กรณีการตรวจ </a:t>
            </a:r>
            <a:r>
              <a:rPr lang="en-US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เพื่อคัดกรอง ให้ใช้ </a:t>
            </a:r>
            <a:r>
              <a:rPr lang="en-US" sz="22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Z11.5 Special screening examination for other viral diseases </a:t>
            </a:r>
            <a:r>
              <a:rPr lang="th-TH" sz="2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เป็นรหัสการวินิจฉัยอื่น ร่วมด้วย เพื่อใช้ในการประมวลผลจ่ายชดเชย</a:t>
            </a:r>
          </a:p>
          <a:p>
            <a:pPr marL="342900" lvl="0" indent="-342900">
              <a:spcAft>
                <a:spcPts val="0"/>
              </a:spcAft>
              <a:buFont typeface="TH Sarabun New" panose="020B0500040200020003" pitchFamily="34" charset="-34"/>
              <a:buAutoNum type="arabicPeriod"/>
              <a:tabLst>
                <a:tab pos="457200" algn="l"/>
              </a:tabLst>
            </a:pPr>
            <a:endParaRPr lang="en-US" sz="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สปสช.จะตอบกลับผลการส่งข้อมูลทุกวันจันทร์ พุธ และศุกร์ แสดงให้หน่วยบริการทราบทาง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www.eclaim.nhso.go.th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0" indent="-457200"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endParaRPr lang="th-TH" sz="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ในเดือนแรกตัดยอดข้อมูลทุก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วัน แจ้งให้หน่วยบริการทราบทา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’www.eclaim.nhso.go.th</a:t>
            </a:r>
            <a:endParaRPr lang="th-TH" sz="2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endParaRPr lang="th-TH" sz="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โอนเงินให้หน่วยบริการไม่เกิน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วันนับจากวันตัดยอดข้อมูล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215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F2079-8EEF-4ED7-B35F-D9DDE7D13B71}"/>
              </a:ext>
            </a:extLst>
          </p:cNvPr>
          <p:cNvSpPr/>
          <p:nvPr/>
        </p:nvSpPr>
        <p:spPr>
          <a:xfrm>
            <a:off x="677398" y="5272163"/>
            <a:ext cx="10801200" cy="108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การอุทธรณ์การจ่ายค่าใช้จ่าย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กรณีเกิดความผิดพลาดในการเบิกจ่าย อุทธรณ์ผ่านโปรแกรม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e-claim 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ได้ภายใน </a:t>
            </a:r>
            <a:r>
              <a:rPr lang="en-US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sz="2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	 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26644"/>
            <a:ext cx="10123088" cy="712120"/>
          </a:xfrm>
        </p:spPr>
        <p:txBody>
          <a:bodyPr/>
          <a:lstStyle/>
          <a:p>
            <a:b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แนวทางการให้บริการและการส่งข้อมูลขอรับค่าใช้จ่ายฯ  </a:t>
            </a:r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(ต่อ)</a:t>
            </a:r>
            <a:b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1384" y="1825791"/>
            <a:ext cx="11305256" cy="38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กรณีที่หน่วยบริการดำเนินการเองทั้งหมด ให้บันทึกข้อมูลทั้งหมด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Aft>
                <a:spcPts val="0"/>
              </a:spcAft>
            </a:pP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ค่าตรวจ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</a:p>
          <a:p>
            <a:pPr lvl="1" algn="just">
              <a:spcAft>
                <a:spcPts val="0"/>
              </a:spcAft>
            </a:pP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ค่า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.ตรวจ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lvl="1" algn="just">
              <a:spcAft>
                <a:spcPts val="0"/>
              </a:spcAft>
            </a:pP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spcAft>
                <a:spcPts val="0"/>
              </a:spcAft>
            </a:pP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ค่า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PPE 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จนท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.เก็บ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95350" lvl="1" indent="-438150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กรณีที่หน่วยบริการดำเนินการได้บางส่วน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8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บันทึกข้อมูลเฉพาะส่วนที่ดำเนินการ  </a:t>
            </a:r>
          </a:p>
          <a:p>
            <a:pPr marL="909638" indent="-280988" algn="just">
              <a:lnSpc>
                <a:spcPct val="107000"/>
              </a:lnSpc>
              <a:spcAft>
                <a:spcPts val="0"/>
              </a:spcAft>
            </a:pPr>
            <a:endParaRPr lang="en-US" sz="2800" b="1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4860" y="2518803"/>
            <a:ext cx="360040" cy="2880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1824972" y="3027887"/>
            <a:ext cx="360040" cy="2880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826248" y="3568927"/>
            <a:ext cx="360040" cy="28803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73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719C-3C07-4960-9BE2-CFE9E83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04035"/>
            <a:ext cx="10024148" cy="712120"/>
          </a:xfrm>
        </p:spPr>
        <p:txBody>
          <a:bodyPr/>
          <a:lstStyle/>
          <a:p>
            <a:r>
              <a:rPr lang="th-TH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 สำหรับการตรวจสอบของหน่วยตรวจสอบ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5B74E-289B-4C37-82FC-79DE140C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9456" y="1700808"/>
            <a:ext cx="8582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กรณีเป็นหน่วยบริการที่เก็บ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อย่างเดียว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2FD649-21A7-4271-AF9E-070A9873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420888"/>
            <a:ext cx="10441160" cy="309634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4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เอกสารที่เป็นหลักฐาน</a:t>
            </a: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ใบประเมินความเสี่ยงที่เข้าเกณฑ์</a:t>
            </a:r>
            <a:r>
              <a:rPr lang="th-TH" sz="2400" b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ที่กระทรวงสาธารณสุขกำหนด </a:t>
            </a:r>
            <a:endParaRPr lang="th-TH" sz="2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เวชระเบียนที่มีการบันทึกอาการรวมทั้งเหตุผลในการส่งตรวจในกรณีที่เป็นดุลยพินิจของแพทย์ และ กรณีสงสัยว่าเป็นกลุ่มเสี่ยงที่มีอาการ</a:t>
            </a:r>
          </a:p>
          <a:p>
            <a:pPr lvl="1">
              <a:lnSpc>
                <a:spcPct val="150000"/>
              </a:lnSpc>
            </a:pP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ใบแสดงความยินยอมให้ตรวจ </a:t>
            </a:r>
            <a:r>
              <a:rPr lang="en-US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</a:t>
            </a:r>
            <a:r>
              <a:rPr lang="th-TH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มีการลงนามผู้เก็บตัวอย่าง และลงนามผู้ป่วย</a:t>
            </a:r>
          </a:p>
        </p:txBody>
      </p:sp>
    </p:spTree>
    <p:extLst>
      <p:ext uri="{BB962C8B-B14F-4D97-AF65-F5344CB8AC3E}">
        <p14:creationId xmlns:p14="http://schemas.microsoft.com/office/powerpoint/2010/main" val="32604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4674</Words>
  <Application>Microsoft Office PowerPoint</Application>
  <PresentationFormat>Widescreen</PresentationFormat>
  <Paragraphs>451</Paragraphs>
  <Slides>39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Rockwell</vt:lpstr>
      <vt:lpstr>Tahoma</vt:lpstr>
      <vt:lpstr>TH Sarabun New</vt:lpstr>
      <vt:lpstr>TH SarabunPSK</vt:lpstr>
      <vt:lpstr>THSarabunPSK</vt:lpstr>
      <vt:lpstr>Wingdings</vt:lpstr>
      <vt:lpstr>Wood Type</vt:lpstr>
      <vt:lpstr>Acrobat Document</vt:lpstr>
      <vt:lpstr>Worksheet</vt:lpstr>
      <vt:lpstr>ชี้แจงหลักเกณฑ์ และเงื่อนไขการจ่าย การดูแลผู้ติดเชื้อไวรัสโคโรนา 2019 (COVID-19) ในระบบหลักประกันสุขภาพแห่งชาติ</vt:lpstr>
      <vt:lpstr>หัวข้อนำเสนอ</vt:lpstr>
      <vt:lpstr>PowerPoint Presentation</vt:lpstr>
      <vt:lpstr>PowerPoint Presentation</vt:lpstr>
      <vt:lpstr>หลักเกณฑ์  เงื่อนไข และอัตราการจ่ายค่าใช้จ่ายฯ  กรณีการตรวจคัดกรองและตรวจยืนยันการติดเชื้อโรค Covid-19</vt:lpstr>
      <vt:lpstr> อัตราจ่าย </vt:lpstr>
      <vt:lpstr> การส่งข้อมูลขอรับค่าใช้จ่าย  การตัดรอบข้อมูลและรอบการจ่าย </vt:lpstr>
      <vt:lpstr> แนวทางการให้บริการและการส่งข้อมูลขอรับค่าใช้จ่ายฯ  (ต่อ) </vt:lpstr>
      <vt:lpstr>เอกสารหลักฐาน สำหรับการตรวจสอบของหน่วยตรวจสอบ</vt:lpstr>
      <vt:lpstr>เอกสารหลักฐาน สำหรับการตรวจสอบของหน่วยตรวจสอบ (ต่อ)</vt:lpstr>
      <vt:lpstr>เอกสารหลักฐาน สำหรับการตรวจสอบของหน่วยตรวจสอบ (ต่อ)</vt:lpstr>
      <vt:lpstr>PowerPoint Presentation</vt:lpstr>
      <vt:lpstr>ขอบเขตบริการและเงื่อนไขการขอรับค่าใช้จ่าย</vt:lpstr>
      <vt:lpstr>การจ่ายค่าใช้จ่ายเพื่อบริการสาธารณสุข</vt:lpstr>
      <vt:lpstr>PowerPoint Presentation</vt:lpstr>
      <vt:lpstr>PowerPoint Presentation</vt:lpstr>
      <vt:lpstr>PowerPoint Presentation</vt:lpstr>
      <vt:lpstr>PowerPoint Presentation</vt:lpstr>
      <vt:lpstr>เงื่อนไขการบริหารจัดการด้านยาหรือเวชภัณฑ์ทางการแพทย์ </vt:lpstr>
      <vt:lpstr>การประมวลผล การตัดยอดข้อมูล และการอุทธรณ์การจ่าย</vt:lpstr>
      <vt:lpstr>การติดต่อประสานงาน </vt:lpstr>
      <vt:lpstr>(2.3) แนวทางขอรับค่าใช้จ่าย UCEP-Covid-19 รพ. เอกชน สิทธิ UC </vt:lpstr>
      <vt:lpstr>ความเป็นมา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ขั้นตอนการพิจารณาการจ่ายชดเชย UCEP-Covid-19</vt:lpstr>
      <vt:lpstr>(3) แนวทางการเบิกจ่าย กรณี COVID19  สิทธิข้าราชการ / อปท. / จนท. สปสช. </vt:lpstr>
      <vt:lpstr>(3) แนวทางการเบิกจ่าย กรณี COVID19  สิทธิข้าราชการ / อปท. / จนท. สปสช.</vt:lpstr>
      <vt:lpstr>ประกาศ / หนังสือที่เกี่ยวข้อง</vt:lpstr>
      <vt:lpstr>หลักเกณฑ์ ตาม ว 102</vt:lpstr>
      <vt:lpstr>ขอบเขตบริการ เป็นการจ่ายเพิ่มเติมจากระบบปกติ ดังนี้</vt:lpstr>
      <vt:lpstr>PowerPoint Presentation</vt:lpstr>
      <vt:lpstr>PowerPoint Presentation</vt:lpstr>
      <vt:lpstr>PowerPoint Presentation</vt:lpstr>
      <vt:lpstr>กรณีการตรวจคัดกรอง (Screening)</vt:lpstr>
      <vt:lpstr>กรณีการเบิกด้วยใบเสร็จในสิทธิ อปท.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  “กรณีโรคติดเชื้อไวรัสโคโรนา 2019 หรือโรคโควิด 19 (Coronavirus Disease 2019 (COVID-19))”</dc:title>
  <dc:creator>Kriddhiya Sriprasert</dc:creator>
  <cp:lastModifiedBy>nhso 082</cp:lastModifiedBy>
  <cp:revision>183</cp:revision>
  <cp:lastPrinted>2020-03-29T11:05:34Z</cp:lastPrinted>
  <dcterms:created xsi:type="dcterms:W3CDTF">2020-03-28T02:37:25Z</dcterms:created>
  <dcterms:modified xsi:type="dcterms:W3CDTF">2020-04-10T06:13:21Z</dcterms:modified>
</cp:coreProperties>
</file>